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1" ContentType="image/jpeg"/>
  <Default Extension="mid" ContentType="audio/unknown"/>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5"/>
  </p:notesMasterIdLst>
  <p:sldIdLst>
    <p:sldId id="256" r:id="rId2"/>
    <p:sldId id="259" r:id="rId3"/>
    <p:sldId id="312" r:id="rId4"/>
    <p:sldId id="276" r:id="rId5"/>
    <p:sldId id="275" r:id="rId6"/>
    <p:sldId id="340" r:id="rId7"/>
    <p:sldId id="339" r:id="rId8"/>
    <p:sldId id="270" r:id="rId9"/>
    <p:sldId id="333" r:id="rId10"/>
    <p:sldId id="258" r:id="rId11"/>
    <p:sldId id="316" r:id="rId12"/>
    <p:sldId id="277" r:id="rId13"/>
    <p:sldId id="271" r:id="rId14"/>
    <p:sldId id="272" r:id="rId15"/>
    <p:sldId id="341" r:id="rId16"/>
    <p:sldId id="300" r:id="rId17"/>
    <p:sldId id="310" r:id="rId18"/>
    <p:sldId id="260" r:id="rId19"/>
    <p:sldId id="348" r:id="rId20"/>
    <p:sldId id="357" r:id="rId21"/>
    <p:sldId id="347" r:id="rId22"/>
    <p:sldId id="342" r:id="rId23"/>
    <p:sldId id="266" r:id="rId24"/>
    <p:sldId id="267" r:id="rId25"/>
    <p:sldId id="263" r:id="rId26"/>
    <p:sldId id="269" r:id="rId27"/>
    <p:sldId id="264" r:id="rId28"/>
    <p:sldId id="349" r:id="rId29"/>
    <p:sldId id="268" r:id="rId30"/>
    <p:sldId id="295" r:id="rId31"/>
    <p:sldId id="296" r:id="rId32"/>
    <p:sldId id="313" r:id="rId33"/>
    <p:sldId id="262" r:id="rId34"/>
    <p:sldId id="358" r:id="rId35"/>
    <p:sldId id="265" r:id="rId36"/>
    <p:sldId id="314" r:id="rId37"/>
    <p:sldId id="315" r:id="rId38"/>
    <p:sldId id="337" r:id="rId39"/>
    <p:sldId id="356" r:id="rId40"/>
    <p:sldId id="288" r:id="rId41"/>
    <p:sldId id="335" r:id="rId42"/>
    <p:sldId id="279" r:id="rId43"/>
    <p:sldId id="294" r:id="rId44"/>
    <p:sldId id="299" r:id="rId45"/>
    <p:sldId id="301" r:id="rId46"/>
    <p:sldId id="343" r:id="rId47"/>
    <p:sldId id="273" r:id="rId48"/>
    <p:sldId id="289" r:id="rId49"/>
    <p:sldId id="290" r:id="rId50"/>
    <p:sldId id="298" r:id="rId51"/>
    <p:sldId id="355" r:id="rId52"/>
    <p:sldId id="274" r:id="rId53"/>
    <p:sldId id="278" r:id="rId54"/>
    <p:sldId id="280" r:id="rId55"/>
    <p:sldId id="344" r:id="rId56"/>
    <p:sldId id="345" r:id="rId57"/>
    <p:sldId id="350" r:id="rId58"/>
    <p:sldId id="351" r:id="rId59"/>
    <p:sldId id="352" r:id="rId60"/>
    <p:sldId id="353" r:id="rId61"/>
    <p:sldId id="354" r:id="rId62"/>
    <p:sldId id="307" r:id="rId63"/>
    <p:sldId id="336" r:id="rId64"/>
    <p:sldId id="303" r:id="rId65"/>
    <p:sldId id="304" r:id="rId66"/>
    <p:sldId id="305" r:id="rId67"/>
    <p:sldId id="306" r:id="rId68"/>
    <p:sldId id="302" r:id="rId69"/>
    <p:sldId id="338" r:id="rId70"/>
    <p:sldId id="281" r:id="rId71"/>
    <p:sldId id="297" r:id="rId72"/>
    <p:sldId id="282" r:id="rId73"/>
    <p:sldId id="308" r:id="rId74"/>
    <p:sldId id="309" r:id="rId75"/>
    <p:sldId id="283" r:id="rId76"/>
    <p:sldId id="293" r:id="rId77"/>
    <p:sldId id="284" r:id="rId78"/>
    <p:sldId id="292" r:id="rId79"/>
    <p:sldId id="285" r:id="rId80"/>
    <p:sldId id="311" r:id="rId81"/>
    <p:sldId id="291" r:id="rId82"/>
    <p:sldId id="286" r:id="rId83"/>
    <p:sldId id="334" r:id="rId8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9933"/>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94727" autoAdjust="0"/>
  </p:normalViewPr>
  <p:slideViewPr>
    <p:cSldViewPr>
      <p:cViewPr varScale="1">
        <p:scale>
          <a:sx n="62" d="100"/>
          <a:sy n="62" d="100"/>
        </p:scale>
        <p:origin x="-624" y="-72"/>
      </p:cViewPr>
      <p:guideLst>
        <p:guide orient="horz" pos="2160"/>
        <p:guide pos="2880"/>
      </p:guideLst>
    </p:cSldViewPr>
  </p:slideViewPr>
  <p:notesTextViewPr>
    <p:cViewPr>
      <p:scale>
        <a:sx n="1" d="1"/>
        <a:sy n="1" d="1"/>
      </p:scale>
      <p:origin x="0" y="0"/>
    </p:cViewPr>
  </p:notesTextViewPr>
  <p:sorterViewPr>
    <p:cViewPr>
      <p:scale>
        <a:sx n="100" d="100"/>
        <a:sy n="100" d="100"/>
      </p:scale>
      <p:origin x="0" y="199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983AC5-F506-45D7-A4AC-A1778CE7246A}" type="datetimeFigureOut">
              <a:rPr lang="en-US" smtClean="0"/>
              <a:t>6/24/2013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C2286A-BBE6-4B81-AF08-4DEBAB2AD011}" type="slidenum">
              <a:rPr lang="en-US" smtClean="0"/>
              <a:t>‹#›</a:t>
            </a:fld>
            <a:endParaRPr lang="en-US" dirty="0"/>
          </a:p>
        </p:txBody>
      </p:sp>
    </p:spTree>
    <p:extLst>
      <p:ext uri="{BB962C8B-B14F-4D97-AF65-F5344CB8AC3E}">
        <p14:creationId xmlns:p14="http://schemas.microsoft.com/office/powerpoint/2010/main" val="3253815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a:t>
            </a:fld>
            <a:endParaRPr lang="en-US" dirty="0"/>
          </a:p>
        </p:txBody>
      </p:sp>
    </p:spTree>
    <p:extLst>
      <p:ext uri="{BB962C8B-B14F-4D97-AF65-F5344CB8AC3E}">
        <p14:creationId xmlns:p14="http://schemas.microsoft.com/office/powerpoint/2010/main" val="3114824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10</a:t>
            </a:fld>
            <a:endParaRPr lang="en-US" dirty="0"/>
          </a:p>
        </p:txBody>
      </p:sp>
    </p:spTree>
    <p:extLst>
      <p:ext uri="{BB962C8B-B14F-4D97-AF65-F5344CB8AC3E}">
        <p14:creationId xmlns:p14="http://schemas.microsoft.com/office/powerpoint/2010/main" val="3827991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11</a:t>
            </a:fld>
            <a:endParaRPr lang="en-US" dirty="0"/>
          </a:p>
        </p:txBody>
      </p:sp>
    </p:spTree>
    <p:extLst>
      <p:ext uri="{BB962C8B-B14F-4D97-AF65-F5344CB8AC3E}">
        <p14:creationId xmlns:p14="http://schemas.microsoft.com/office/powerpoint/2010/main" val="51592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12</a:t>
            </a:fld>
            <a:endParaRPr lang="en-US" dirty="0"/>
          </a:p>
        </p:txBody>
      </p:sp>
    </p:spTree>
    <p:extLst>
      <p:ext uri="{BB962C8B-B14F-4D97-AF65-F5344CB8AC3E}">
        <p14:creationId xmlns:p14="http://schemas.microsoft.com/office/powerpoint/2010/main" val="16033340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13</a:t>
            </a:fld>
            <a:endParaRPr lang="en-US" dirty="0"/>
          </a:p>
        </p:txBody>
      </p:sp>
    </p:spTree>
    <p:extLst>
      <p:ext uri="{BB962C8B-B14F-4D97-AF65-F5344CB8AC3E}">
        <p14:creationId xmlns:p14="http://schemas.microsoft.com/office/powerpoint/2010/main" val="2282338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14</a:t>
            </a:fld>
            <a:endParaRPr lang="en-US" dirty="0"/>
          </a:p>
        </p:txBody>
      </p:sp>
    </p:spTree>
    <p:extLst>
      <p:ext uri="{BB962C8B-B14F-4D97-AF65-F5344CB8AC3E}">
        <p14:creationId xmlns:p14="http://schemas.microsoft.com/office/powerpoint/2010/main" val="2391643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15</a:t>
            </a:fld>
            <a:endParaRPr lang="en-US" dirty="0"/>
          </a:p>
        </p:txBody>
      </p:sp>
    </p:spTree>
    <p:extLst>
      <p:ext uri="{BB962C8B-B14F-4D97-AF65-F5344CB8AC3E}">
        <p14:creationId xmlns:p14="http://schemas.microsoft.com/office/powerpoint/2010/main" val="461915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16</a:t>
            </a:fld>
            <a:endParaRPr lang="en-US" dirty="0"/>
          </a:p>
        </p:txBody>
      </p:sp>
    </p:spTree>
    <p:extLst>
      <p:ext uri="{BB962C8B-B14F-4D97-AF65-F5344CB8AC3E}">
        <p14:creationId xmlns:p14="http://schemas.microsoft.com/office/powerpoint/2010/main" val="38206092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17</a:t>
            </a:fld>
            <a:endParaRPr lang="en-US" dirty="0"/>
          </a:p>
        </p:txBody>
      </p:sp>
    </p:spTree>
    <p:extLst>
      <p:ext uri="{BB962C8B-B14F-4D97-AF65-F5344CB8AC3E}">
        <p14:creationId xmlns:p14="http://schemas.microsoft.com/office/powerpoint/2010/main" val="348876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18</a:t>
            </a:fld>
            <a:endParaRPr lang="en-US" dirty="0"/>
          </a:p>
        </p:txBody>
      </p:sp>
    </p:spTree>
    <p:extLst>
      <p:ext uri="{BB962C8B-B14F-4D97-AF65-F5344CB8AC3E}">
        <p14:creationId xmlns:p14="http://schemas.microsoft.com/office/powerpoint/2010/main" val="7748966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19</a:t>
            </a:fld>
            <a:endParaRPr lang="en-US" dirty="0"/>
          </a:p>
        </p:txBody>
      </p:sp>
    </p:spTree>
    <p:extLst>
      <p:ext uri="{BB962C8B-B14F-4D97-AF65-F5344CB8AC3E}">
        <p14:creationId xmlns:p14="http://schemas.microsoft.com/office/powerpoint/2010/main" val="59592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a:t>
            </a:fld>
            <a:endParaRPr lang="en-US" dirty="0"/>
          </a:p>
        </p:txBody>
      </p:sp>
    </p:spTree>
    <p:extLst>
      <p:ext uri="{BB962C8B-B14F-4D97-AF65-F5344CB8AC3E}">
        <p14:creationId xmlns:p14="http://schemas.microsoft.com/office/powerpoint/2010/main" val="22998881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2286A-BBE6-4B81-AF08-4DEBAB2AD011}" type="slidenum">
              <a:rPr lang="en-US" smtClean="0"/>
              <a:t>20</a:t>
            </a:fld>
            <a:endParaRPr lang="en-US" dirty="0"/>
          </a:p>
        </p:txBody>
      </p:sp>
    </p:spTree>
    <p:extLst>
      <p:ext uri="{BB962C8B-B14F-4D97-AF65-F5344CB8AC3E}">
        <p14:creationId xmlns:p14="http://schemas.microsoft.com/office/powerpoint/2010/main" val="7432390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21</a:t>
            </a:fld>
            <a:endParaRPr lang="en-US" dirty="0"/>
          </a:p>
        </p:txBody>
      </p:sp>
    </p:spTree>
    <p:extLst>
      <p:ext uri="{BB962C8B-B14F-4D97-AF65-F5344CB8AC3E}">
        <p14:creationId xmlns:p14="http://schemas.microsoft.com/office/powerpoint/2010/main" val="42512695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22</a:t>
            </a:fld>
            <a:endParaRPr lang="en-US" dirty="0"/>
          </a:p>
        </p:txBody>
      </p:sp>
    </p:spTree>
    <p:extLst>
      <p:ext uri="{BB962C8B-B14F-4D97-AF65-F5344CB8AC3E}">
        <p14:creationId xmlns:p14="http://schemas.microsoft.com/office/powerpoint/2010/main" val="38791761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23</a:t>
            </a:fld>
            <a:endParaRPr lang="en-US" dirty="0"/>
          </a:p>
        </p:txBody>
      </p:sp>
    </p:spTree>
    <p:extLst>
      <p:ext uri="{BB962C8B-B14F-4D97-AF65-F5344CB8AC3E}">
        <p14:creationId xmlns:p14="http://schemas.microsoft.com/office/powerpoint/2010/main" val="4056341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24</a:t>
            </a:fld>
            <a:endParaRPr lang="en-US" dirty="0"/>
          </a:p>
        </p:txBody>
      </p:sp>
    </p:spTree>
    <p:extLst>
      <p:ext uri="{BB962C8B-B14F-4D97-AF65-F5344CB8AC3E}">
        <p14:creationId xmlns:p14="http://schemas.microsoft.com/office/powerpoint/2010/main" val="1498208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25</a:t>
            </a:fld>
            <a:endParaRPr lang="en-US" dirty="0"/>
          </a:p>
        </p:txBody>
      </p:sp>
    </p:spTree>
    <p:extLst>
      <p:ext uri="{BB962C8B-B14F-4D97-AF65-F5344CB8AC3E}">
        <p14:creationId xmlns:p14="http://schemas.microsoft.com/office/powerpoint/2010/main" val="28352800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26</a:t>
            </a:fld>
            <a:endParaRPr lang="en-US" dirty="0"/>
          </a:p>
        </p:txBody>
      </p:sp>
    </p:spTree>
    <p:extLst>
      <p:ext uri="{BB962C8B-B14F-4D97-AF65-F5344CB8AC3E}">
        <p14:creationId xmlns:p14="http://schemas.microsoft.com/office/powerpoint/2010/main" val="28793769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27</a:t>
            </a:fld>
            <a:endParaRPr lang="en-US" dirty="0"/>
          </a:p>
        </p:txBody>
      </p:sp>
    </p:spTree>
    <p:extLst>
      <p:ext uri="{BB962C8B-B14F-4D97-AF65-F5344CB8AC3E}">
        <p14:creationId xmlns:p14="http://schemas.microsoft.com/office/powerpoint/2010/main" val="2037658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28</a:t>
            </a:fld>
            <a:endParaRPr lang="en-US" dirty="0"/>
          </a:p>
        </p:txBody>
      </p:sp>
    </p:spTree>
    <p:extLst>
      <p:ext uri="{BB962C8B-B14F-4D97-AF65-F5344CB8AC3E}">
        <p14:creationId xmlns:p14="http://schemas.microsoft.com/office/powerpoint/2010/main" val="30180153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29</a:t>
            </a:fld>
            <a:endParaRPr lang="en-US" dirty="0"/>
          </a:p>
        </p:txBody>
      </p:sp>
    </p:spTree>
    <p:extLst>
      <p:ext uri="{BB962C8B-B14F-4D97-AF65-F5344CB8AC3E}">
        <p14:creationId xmlns:p14="http://schemas.microsoft.com/office/powerpoint/2010/main" val="678017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a:t>
            </a:fld>
            <a:endParaRPr lang="en-US" dirty="0"/>
          </a:p>
        </p:txBody>
      </p:sp>
    </p:spTree>
    <p:extLst>
      <p:ext uri="{BB962C8B-B14F-4D97-AF65-F5344CB8AC3E}">
        <p14:creationId xmlns:p14="http://schemas.microsoft.com/office/powerpoint/2010/main" val="1535896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30</a:t>
            </a:fld>
            <a:endParaRPr lang="en-US" dirty="0"/>
          </a:p>
        </p:txBody>
      </p:sp>
    </p:spTree>
    <p:extLst>
      <p:ext uri="{BB962C8B-B14F-4D97-AF65-F5344CB8AC3E}">
        <p14:creationId xmlns:p14="http://schemas.microsoft.com/office/powerpoint/2010/main" val="20250986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31</a:t>
            </a:fld>
            <a:endParaRPr lang="en-US" dirty="0"/>
          </a:p>
        </p:txBody>
      </p:sp>
    </p:spTree>
    <p:extLst>
      <p:ext uri="{BB962C8B-B14F-4D97-AF65-F5344CB8AC3E}">
        <p14:creationId xmlns:p14="http://schemas.microsoft.com/office/powerpoint/2010/main" val="9048154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32</a:t>
            </a:fld>
            <a:endParaRPr lang="en-US" dirty="0"/>
          </a:p>
        </p:txBody>
      </p:sp>
    </p:spTree>
    <p:extLst>
      <p:ext uri="{BB962C8B-B14F-4D97-AF65-F5344CB8AC3E}">
        <p14:creationId xmlns:p14="http://schemas.microsoft.com/office/powerpoint/2010/main" val="10135539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33</a:t>
            </a:fld>
            <a:endParaRPr lang="en-US" dirty="0"/>
          </a:p>
        </p:txBody>
      </p:sp>
    </p:spTree>
    <p:extLst>
      <p:ext uri="{BB962C8B-B14F-4D97-AF65-F5344CB8AC3E}">
        <p14:creationId xmlns:p14="http://schemas.microsoft.com/office/powerpoint/2010/main" val="12960226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2286A-BBE6-4B81-AF08-4DEBAB2AD011}" type="slidenum">
              <a:rPr lang="en-US" smtClean="0"/>
              <a:t>34</a:t>
            </a:fld>
            <a:endParaRPr lang="en-US" dirty="0"/>
          </a:p>
        </p:txBody>
      </p:sp>
    </p:spTree>
    <p:extLst>
      <p:ext uri="{BB962C8B-B14F-4D97-AF65-F5344CB8AC3E}">
        <p14:creationId xmlns:p14="http://schemas.microsoft.com/office/powerpoint/2010/main" val="4338174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35</a:t>
            </a:fld>
            <a:endParaRPr lang="en-US" dirty="0"/>
          </a:p>
        </p:txBody>
      </p:sp>
    </p:spTree>
    <p:extLst>
      <p:ext uri="{BB962C8B-B14F-4D97-AF65-F5344CB8AC3E}">
        <p14:creationId xmlns:p14="http://schemas.microsoft.com/office/powerpoint/2010/main" val="11169984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36</a:t>
            </a:fld>
            <a:endParaRPr lang="en-US" dirty="0"/>
          </a:p>
        </p:txBody>
      </p:sp>
    </p:spTree>
    <p:extLst>
      <p:ext uri="{BB962C8B-B14F-4D97-AF65-F5344CB8AC3E}">
        <p14:creationId xmlns:p14="http://schemas.microsoft.com/office/powerpoint/2010/main" val="6772176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37</a:t>
            </a:fld>
            <a:endParaRPr lang="en-US" dirty="0"/>
          </a:p>
        </p:txBody>
      </p:sp>
    </p:spTree>
    <p:extLst>
      <p:ext uri="{BB962C8B-B14F-4D97-AF65-F5344CB8AC3E}">
        <p14:creationId xmlns:p14="http://schemas.microsoft.com/office/powerpoint/2010/main" val="34272833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38</a:t>
            </a:fld>
            <a:endParaRPr lang="en-US" dirty="0"/>
          </a:p>
        </p:txBody>
      </p:sp>
    </p:spTree>
    <p:extLst>
      <p:ext uri="{BB962C8B-B14F-4D97-AF65-F5344CB8AC3E}">
        <p14:creationId xmlns:p14="http://schemas.microsoft.com/office/powerpoint/2010/main" val="12677227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2286A-BBE6-4B81-AF08-4DEBAB2AD011}" type="slidenum">
              <a:rPr lang="en-US" smtClean="0"/>
              <a:t>39</a:t>
            </a:fld>
            <a:endParaRPr lang="en-US" dirty="0"/>
          </a:p>
        </p:txBody>
      </p:sp>
    </p:spTree>
    <p:extLst>
      <p:ext uri="{BB962C8B-B14F-4D97-AF65-F5344CB8AC3E}">
        <p14:creationId xmlns:p14="http://schemas.microsoft.com/office/powerpoint/2010/main" val="3774962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a:t>
            </a:fld>
            <a:endParaRPr lang="en-US" dirty="0"/>
          </a:p>
        </p:txBody>
      </p:sp>
    </p:spTree>
    <p:extLst>
      <p:ext uri="{BB962C8B-B14F-4D97-AF65-F5344CB8AC3E}">
        <p14:creationId xmlns:p14="http://schemas.microsoft.com/office/powerpoint/2010/main" val="20576228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40</a:t>
            </a:fld>
            <a:endParaRPr lang="en-US" dirty="0"/>
          </a:p>
        </p:txBody>
      </p:sp>
    </p:spTree>
    <p:extLst>
      <p:ext uri="{BB962C8B-B14F-4D97-AF65-F5344CB8AC3E}">
        <p14:creationId xmlns:p14="http://schemas.microsoft.com/office/powerpoint/2010/main" val="34473350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41</a:t>
            </a:fld>
            <a:endParaRPr lang="en-US" dirty="0"/>
          </a:p>
        </p:txBody>
      </p:sp>
    </p:spTree>
    <p:extLst>
      <p:ext uri="{BB962C8B-B14F-4D97-AF65-F5344CB8AC3E}">
        <p14:creationId xmlns:p14="http://schemas.microsoft.com/office/powerpoint/2010/main" val="27847863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42</a:t>
            </a:fld>
            <a:endParaRPr lang="en-US" dirty="0"/>
          </a:p>
        </p:txBody>
      </p:sp>
    </p:spTree>
    <p:extLst>
      <p:ext uri="{BB962C8B-B14F-4D97-AF65-F5344CB8AC3E}">
        <p14:creationId xmlns:p14="http://schemas.microsoft.com/office/powerpoint/2010/main" val="682636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43</a:t>
            </a:fld>
            <a:endParaRPr lang="en-US" dirty="0"/>
          </a:p>
        </p:txBody>
      </p:sp>
    </p:spTree>
    <p:extLst>
      <p:ext uri="{BB962C8B-B14F-4D97-AF65-F5344CB8AC3E}">
        <p14:creationId xmlns:p14="http://schemas.microsoft.com/office/powerpoint/2010/main" val="1747444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44</a:t>
            </a:fld>
            <a:endParaRPr lang="en-US" dirty="0"/>
          </a:p>
        </p:txBody>
      </p:sp>
    </p:spTree>
    <p:extLst>
      <p:ext uri="{BB962C8B-B14F-4D97-AF65-F5344CB8AC3E}">
        <p14:creationId xmlns:p14="http://schemas.microsoft.com/office/powerpoint/2010/main" val="738606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45</a:t>
            </a:fld>
            <a:endParaRPr lang="en-US" dirty="0"/>
          </a:p>
        </p:txBody>
      </p:sp>
    </p:spTree>
    <p:extLst>
      <p:ext uri="{BB962C8B-B14F-4D97-AF65-F5344CB8AC3E}">
        <p14:creationId xmlns:p14="http://schemas.microsoft.com/office/powerpoint/2010/main" val="3949497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46</a:t>
            </a:fld>
            <a:endParaRPr lang="en-US" dirty="0"/>
          </a:p>
        </p:txBody>
      </p:sp>
    </p:spTree>
    <p:extLst>
      <p:ext uri="{BB962C8B-B14F-4D97-AF65-F5344CB8AC3E}">
        <p14:creationId xmlns:p14="http://schemas.microsoft.com/office/powerpoint/2010/main" val="674285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47</a:t>
            </a:fld>
            <a:endParaRPr lang="en-US" dirty="0"/>
          </a:p>
        </p:txBody>
      </p:sp>
    </p:spTree>
    <p:extLst>
      <p:ext uri="{BB962C8B-B14F-4D97-AF65-F5344CB8AC3E}">
        <p14:creationId xmlns:p14="http://schemas.microsoft.com/office/powerpoint/2010/main" val="19324571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48</a:t>
            </a:fld>
            <a:endParaRPr lang="en-US" dirty="0"/>
          </a:p>
        </p:txBody>
      </p:sp>
    </p:spTree>
    <p:extLst>
      <p:ext uri="{BB962C8B-B14F-4D97-AF65-F5344CB8AC3E}">
        <p14:creationId xmlns:p14="http://schemas.microsoft.com/office/powerpoint/2010/main" val="28581119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49</a:t>
            </a:fld>
            <a:endParaRPr lang="en-US" dirty="0"/>
          </a:p>
        </p:txBody>
      </p:sp>
    </p:spTree>
    <p:extLst>
      <p:ext uri="{BB962C8B-B14F-4D97-AF65-F5344CB8AC3E}">
        <p14:creationId xmlns:p14="http://schemas.microsoft.com/office/powerpoint/2010/main" val="2198359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a:t>
            </a:fld>
            <a:endParaRPr lang="en-US" dirty="0"/>
          </a:p>
        </p:txBody>
      </p:sp>
    </p:spTree>
    <p:extLst>
      <p:ext uri="{BB962C8B-B14F-4D97-AF65-F5344CB8AC3E}">
        <p14:creationId xmlns:p14="http://schemas.microsoft.com/office/powerpoint/2010/main" val="27630086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50</a:t>
            </a:fld>
            <a:endParaRPr lang="en-US" dirty="0"/>
          </a:p>
        </p:txBody>
      </p:sp>
    </p:spTree>
    <p:extLst>
      <p:ext uri="{BB962C8B-B14F-4D97-AF65-F5344CB8AC3E}">
        <p14:creationId xmlns:p14="http://schemas.microsoft.com/office/powerpoint/2010/main" val="296188041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0C2286A-BBE6-4B81-AF08-4DEBAB2AD011}" type="slidenum">
              <a:rPr lang="en-US" smtClean="0"/>
              <a:t>51</a:t>
            </a:fld>
            <a:endParaRPr lang="en-US" dirty="0"/>
          </a:p>
        </p:txBody>
      </p:sp>
    </p:spTree>
    <p:extLst>
      <p:ext uri="{BB962C8B-B14F-4D97-AF65-F5344CB8AC3E}">
        <p14:creationId xmlns:p14="http://schemas.microsoft.com/office/powerpoint/2010/main" val="28667184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52</a:t>
            </a:fld>
            <a:endParaRPr lang="en-US" dirty="0"/>
          </a:p>
        </p:txBody>
      </p:sp>
    </p:spTree>
    <p:extLst>
      <p:ext uri="{BB962C8B-B14F-4D97-AF65-F5344CB8AC3E}">
        <p14:creationId xmlns:p14="http://schemas.microsoft.com/office/powerpoint/2010/main" val="28227584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53</a:t>
            </a:fld>
            <a:endParaRPr lang="en-US" dirty="0"/>
          </a:p>
        </p:txBody>
      </p:sp>
    </p:spTree>
    <p:extLst>
      <p:ext uri="{BB962C8B-B14F-4D97-AF65-F5344CB8AC3E}">
        <p14:creationId xmlns:p14="http://schemas.microsoft.com/office/powerpoint/2010/main" val="8314619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54</a:t>
            </a:fld>
            <a:endParaRPr lang="en-US" dirty="0"/>
          </a:p>
        </p:txBody>
      </p:sp>
    </p:spTree>
    <p:extLst>
      <p:ext uri="{BB962C8B-B14F-4D97-AF65-F5344CB8AC3E}">
        <p14:creationId xmlns:p14="http://schemas.microsoft.com/office/powerpoint/2010/main" val="20436237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55</a:t>
            </a:fld>
            <a:endParaRPr lang="en-US" dirty="0"/>
          </a:p>
        </p:txBody>
      </p:sp>
    </p:spTree>
    <p:extLst>
      <p:ext uri="{BB962C8B-B14F-4D97-AF65-F5344CB8AC3E}">
        <p14:creationId xmlns:p14="http://schemas.microsoft.com/office/powerpoint/2010/main" val="240769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56</a:t>
            </a:fld>
            <a:endParaRPr lang="en-US" dirty="0"/>
          </a:p>
        </p:txBody>
      </p:sp>
    </p:spTree>
    <p:extLst>
      <p:ext uri="{BB962C8B-B14F-4D97-AF65-F5344CB8AC3E}">
        <p14:creationId xmlns:p14="http://schemas.microsoft.com/office/powerpoint/2010/main" val="31207959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57</a:t>
            </a:fld>
            <a:endParaRPr lang="en-US" dirty="0"/>
          </a:p>
        </p:txBody>
      </p:sp>
    </p:spTree>
    <p:extLst>
      <p:ext uri="{BB962C8B-B14F-4D97-AF65-F5344CB8AC3E}">
        <p14:creationId xmlns:p14="http://schemas.microsoft.com/office/powerpoint/2010/main" val="33900825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58</a:t>
            </a:fld>
            <a:endParaRPr lang="en-US" dirty="0"/>
          </a:p>
        </p:txBody>
      </p:sp>
    </p:spTree>
    <p:extLst>
      <p:ext uri="{BB962C8B-B14F-4D97-AF65-F5344CB8AC3E}">
        <p14:creationId xmlns:p14="http://schemas.microsoft.com/office/powerpoint/2010/main" val="1548329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59</a:t>
            </a:fld>
            <a:endParaRPr lang="en-US" dirty="0"/>
          </a:p>
        </p:txBody>
      </p:sp>
    </p:spTree>
    <p:extLst>
      <p:ext uri="{BB962C8B-B14F-4D97-AF65-F5344CB8AC3E}">
        <p14:creationId xmlns:p14="http://schemas.microsoft.com/office/powerpoint/2010/main" val="35405492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a:t>
            </a:fld>
            <a:endParaRPr lang="en-US" dirty="0"/>
          </a:p>
        </p:txBody>
      </p:sp>
    </p:spTree>
    <p:extLst>
      <p:ext uri="{BB962C8B-B14F-4D97-AF65-F5344CB8AC3E}">
        <p14:creationId xmlns:p14="http://schemas.microsoft.com/office/powerpoint/2010/main" val="1312227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60</a:t>
            </a:fld>
            <a:endParaRPr lang="en-US" dirty="0"/>
          </a:p>
        </p:txBody>
      </p:sp>
    </p:spTree>
    <p:extLst>
      <p:ext uri="{BB962C8B-B14F-4D97-AF65-F5344CB8AC3E}">
        <p14:creationId xmlns:p14="http://schemas.microsoft.com/office/powerpoint/2010/main" val="557603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61</a:t>
            </a:fld>
            <a:endParaRPr lang="en-US" dirty="0"/>
          </a:p>
        </p:txBody>
      </p:sp>
    </p:spTree>
    <p:extLst>
      <p:ext uri="{BB962C8B-B14F-4D97-AF65-F5344CB8AC3E}">
        <p14:creationId xmlns:p14="http://schemas.microsoft.com/office/powerpoint/2010/main" val="16857642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62</a:t>
            </a:fld>
            <a:endParaRPr lang="en-US" dirty="0"/>
          </a:p>
        </p:txBody>
      </p:sp>
    </p:spTree>
    <p:extLst>
      <p:ext uri="{BB962C8B-B14F-4D97-AF65-F5344CB8AC3E}">
        <p14:creationId xmlns:p14="http://schemas.microsoft.com/office/powerpoint/2010/main" val="421338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63</a:t>
            </a:fld>
            <a:endParaRPr lang="en-US" dirty="0"/>
          </a:p>
        </p:txBody>
      </p:sp>
    </p:spTree>
    <p:extLst>
      <p:ext uri="{BB962C8B-B14F-4D97-AF65-F5344CB8AC3E}">
        <p14:creationId xmlns:p14="http://schemas.microsoft.com/office/powerpoint/2010/main" val="20454760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64</a:t>
            </a:fld>
            <a:endParaRPr lang="en-US" dirty="0"/>
          </a:p>
        </p:txBody>
      </p:sp>
    </p:spTree>
    <p:extLst>
      <p:ext uri="{BB962C8B-B14F-4D97-AF65-F5344CB8AC3E}">
        <p14:creationId xmlns:p14="http://schemas.microsoft.com/office/powerpoint/2010/main" val="335075218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65</a:t>
            </a:fld>
            <a:endParaRPr lang="en-US" dirty="0"/>
          </a:p>
        </p:txBody>
      </p:sp>
    </p:spTree>
    <p:extLst>
      <p:ext uri="{BB962C8B-B14F-4D97-AF65-F5344CB8AC3E}">
        <p14:creationId xmlns:p14="http://schemas.microsoft.com/office/powerpoint/2010/main" val="29363795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66</a:t>
            </a:fld>
            <a:endParaRPr lang="en-US" dirty="0"/>
          </a:p>
        </p:txBody>
      </p:sp>
    </p:spTree>
    <p:extLst>
      <p:ext uri="{BB962C8B-B14F-4D97-AF65-F5344CB8AC3E}">
        <p14:creationId xmlns:p14="http://schemas.microsoft.com/office/powerpoint/2010/main" val="20952534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67</a:t>
            </a:fld>
            <a:endParaRPr lang="en-US" dirty="0"/>
          </a:p>
        </p:txBody>
      </p:sp>
    </p:spTree>
    <p:extLst>
      <p:ext uri="{BB962C8B-B14F-4D97-AF65-F5344CB8AC3E}">
        <p14:creationId xmlns:p14="http://schemas.microsoft.com/office/powerpoint/2010/main" val="40983345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68</a:t>
            </a:fld>
            <a:endParaRPr lang="en-US" dirty="0"/>
          </a:p>
        </p:txBody>
      </p:sp>
    </p:spTree>
    <p:extLst>
      <p:ext uri="{BB962C8B-B14F-4D97-AF65-F5344CB8AC3E}">
        <p14:creationId xmlns:p14="http://schemas.microsoft.com/office/powerpoint/2010/main" val="297838725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69</a:t>
            </a:fld>
            <a:endParaRPr lang="en-US" dirty="0"/>
          </a:p>
        </p:txBody>
      </p:sp>
    </p:spTree>
    <p:extLst>
      <p:ext uri="{BB962C8B-B14F-4D97-AF65-F5344CB8AC3E}">
        <p14:creationId xmlns:p14="http://schemas.microsoft.com/office/powerpoint/2010/main" val="27347203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a:t>
            </a:fld>
            <a:endParaRPr lang="en-US" dirty="0"/>
          </a:p>
        </p:txBody>
      </p:sp>
    </p:spTree>
    <p:extLst>
      <p:ext uri="{BB962C8B-B14F-4D97-AF65-F5344CB8AC3E}">
        <p14:creationId xmlns:p14="http://schemas.microsoft.com/office/powerpoint/2010/main" val="276012343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70</a:t>
            </a:fld>
            <a:endParaRPr lang="en-US" dirty="0"/>
          </a:p>
        </p:txBody>
      </p:sp>
    </p:spTree>
    <p:extLst>
      <p:ext uri="{BB962C8B-B14F-4D97-AF65-F5344CB8AC3E}">
        <p14:creationId xmlns:p14="http://schemas.microsoft.com/office/powerpoint/2010/main" val="42456167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71</a:t>
            </a:fld>
            <a:endParaRPr lang="en-US" dirty="0"/>
          </a:p>
        </p:txBody>
      </p:sp>
    </p:spTree>
    <p:extLst>
      <p:ext uri="{BB962C8B-B14F-4D97-AF65-F5344CB8AC3E}">
        <p14:creationId xmlns:p14="http://schemas.microsoft.com/office/powerpoint/2010/main" val="38758857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72</a:t>
            </a:fld>
            <a:endParaRPr lang="en-US" dirty="0"/>
          </a:p>
        </p:txBody>
      </p:sp>
    </p:spTree>
    <p:extLst>
      <p:ext uri="{BB962C8B-B14F-4D97-AF65-F5344CB8AC3E}">
        <p14:creationId xmlns:p14="http://schemas.microsoft.com/office/powerpoint/2010/main" val="10364069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73</a:t>
            </a:fld>
            <a:endParaRPr lang="en-US" dirty="0"/>
          </a:p>
        </p:txBody>
      </p:sp>
    </p:spTree>
    <p:extLst>
      <p:ext uri="{BB962C8B-B14F-4D97-AF65-F5344CB8AC3E}">
        <p14:creationId xmlns:p14="http://schemas.microsoft.com/office/powerpoint/2010/main" val="423315518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74</a:t>
            </a:fld>
            <a:endParaRPr lang="en-US" dirty="0"/>
          </a:p>
        </p:txBody>
      </p:sp>
    </p:spTree>
    <p:extLst>
      <p:ext uri="{BB962C8B-B14F-4D97-AF65-F5344CB8AC3E}">
        <p14:creationId xmlns:p14="http://schemas.microsoft.com/office/powerpoint/2010/main" val="3760876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75</a:t>
            </a:fld>
            <a:endParaRPr lang="en-US" dirty="0"/>
          </a:p>
        </p:txBody>
      </p:sp>
    </p:spTree>
    <p:extLst>
      <p:ext uri="{BB962C8B-B14F-4D97-AF65-F5344CB8AC3E}">
        <p14:creationId xmlns:p14="http://schemas.microsoft.com/office/powerpoint/2010/main" val="8702621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76</a:t>
            </a:fld>
            <a:endParaRPr lang="en-US" dirty="0"/>
          </a:p>
        </p:txBody>
      </p:sp>
    </p:spTree>
    <p:extLst>
      <p:ext uri="{BB962C8B-B14F-4D97-AF65-F5344CB8AC3E}">
        <p14:creationId xmlns:p14="http://schemas.microsoft.com/office/powerpoint/2010/main" val="25713496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77</a:t>
            </a:fld>
            <a:endParaRPr lang="en-US" dirty="0"/>
          </a:p>
        </p:txBody>
      </p:sp>
    </p:spTree>
    <p:extLst>
      <p:ext uri="{BB962C8B-B14F-4D97-AF65-F5344CB8AC3E}">
        <p14:creationId xmlns:p14="http://schemas.microsoft.com/office/powerpoint/2010/main" val="3112249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78</a:t>
            </a:fld>
            <a:endParaRPr lang="en-US" dirty="0"/>
          </a:p>
        </p:txBody>
      </p:sp>
    </p:spTree>
    <p:extLst>
      <p:ext uri="{BB962C8B-B14F-4D97-AF65-F5344CB8AC3E}">
        <p14:creationId xmlns:p14="http://schemas.microsoft.com/office/powerpoint/2010/main" val="39895276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79</a:t>
            </a:fld>
            <a:endParaRPr lang="en-US" dirty="0"/>
          </a:p>
        </p:txBody>
      </p:sp>
    </p:spTree>
    <p:extLst>
      <p:ext uri="{BB962C8B-B14F-4D97-AF65-F5344CB8AC3E}">
        <p14:creationId xmlns:p14="http://schemas.microsoft.com/office/powerpoint/2010/main" val="37562487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8</a:t>
            </a:fld>
            <a:endParaRPr lang="en-US" dirty="0"/>
          </a:p>
        </p:txBody>
      </p:sp>
    </p:spTree>
    <p:extLst>
      <p:ext uri="{BB962C8B-B14F-4D97-AF65-F5344CB8AC3E}">
        <p14:creationId xmlns:p14="http://schemas.microsoft.com/office/powerpoint/2010/main" val="108595809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80</a:t>
            </a:fld>
            <a:endParaRPr lang="en-US" dirty="0"/>
          </a:p>
        </p:txBody>
      </p:sp>
    </p:spTree>
    <p:extLst>
      <p:ext uri="{BB962C8B-B14F-4D97-AF65-F5344CB8AC3E}">
        <p14:creationId xmlns:p14="http://schemas.microsoft.com/office/powerpoint/2010/main" val="388321033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81</a:t>
            </a:fld>
            <a:endParaRPr lang="en-US" dirty="0"/>
          </a:p>
        </p:txBody>
      </p:sp>
    </p:spTree>
    <p:extLst>
      <p:ext uri="{BB962C8B-B14F-4D97-AF65-F5344CB8AC3E}">
        <p14:creationId xmlns:p14="http://schemas.microsoft.com/office/powerpoint/2010/main" val="231910610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82</a:t>
            </a:fld>
            <a:endParaRPr lang="en-US" dirty="0"/>
          </a:p>
        </p:txBody>
      </p:sp>
    </p:spTree>
    <p:extLst>
      <p:ext uri="{BB962C8B-B14F-4D97-AF65-F5344CB8AC3E}">
        <p14:creationId xmlns:p14="http://schemas.microsoft.com/office/powerpoint/2010/main" val="388449629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83</a:t>
            </a:fld>
            <a:endParaRPr lang="en-US" dirty="0"/>
          </a:p>
        </p:txBody>
      </p:sp>
    </p:spTree>
    <p:extLst>
      <p:ext uri="{BB962C8B-B14F-4D97-AF65-F5344CB8AC3E}">
        <p14:creationId xmlns:p14="http://schemas.microsoft.com/office/powerpoint/2010/main" val="1886632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0C2286A-BBE6-4B81-AF08-4DEBAB2AD011}" type="slidenum">
              <a:rPr lang="en-US" smtClean="0"/>
              <a:t>9</a:t>
            </a:fld>
            <a:endParaRPr lang="en-US" dirty="0"/>
          </a:p>
        </p:txBody>
      </p:sp>
    </p:spTree>
    <p:extLst>
      <p:ext uri="{BB962C8B-B14F-4D97-AF65-F5344CB8AC3E}">
        <p14:creationId xmlns:p14="http://schemas.microsoft.com/office/powerpoint/2010/main" val="3496067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AEBBEB-5E1B-4998-AB9B-0955809492D7}" type="datetime1">
              <a:rPr lang="en-US" smtClean="0"/>
              <a:t>6/24/2013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31688544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466F4EE-6C07-4AB8-81F8-4FEA587C4C9E}" type="datetime1">
              <a:rPr lang="en-US" smtClean="0"/>
              <a:t>6/24/2013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2676678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67576CC-A68C-4F06-A01B-B251AFF5A08F}" type="datetime1">
              <a:rPr lang="en-US" smtClean="0"/>
              <a:t>6/24/2013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12480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4838E0-B803-408C-8EEF-EEF03AC5FFC4}" type="datetime1">
              <a:rPr lang="en-US" smtClean="0"/>
              <a:t>6/24/2013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3933331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D0B3C6-E889-407C-917F-3E4DD20FF432}" type="datetime1">
              <a:rPr lang="en-US" smtClean="0"/>
              <a:t>6/24/2013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1513880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5B5C3E0-CD64-41C5-9227-0C3C81FE9CC6}" type="datetime1">
              <a:rPr lang="en-US" smtClean="0"/>
              <a:t>6/24/2013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3619447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C91A62-1049-48A9-B959-D2AF66654FD8}" type="datetime1">
              <a:rPr lang="en-US" smtClean="0"/>
              <a:t>6/24/2013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4134966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79B664A-A449-4EF0-A001-11D78B945839}" type="datetime1">
              <a:rPr lang="en-US" smtClean="0"/>
              <a:t>6/24/2013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1653919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8F3E1B-0C76-4BAB-A2F3-809A7377BD5D}" type="datetime1">
              <a:rPr lang="en-US" smtClean="0"/>
              <a:t>6/24/2013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2017588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3176AF-EA10-4E54-84C1-9C360009A006}" type="datetime1">
              <a:rPr lang="en-US" smtClean="0"/>
              <a:t>6/24/2013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1045782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C160DA-EE8F-4C09-A7F2-A04C7B4442C7}" type="datetime1">
              <a:rPr lang="en-US" smtClean="0"/>
              <a:t>6/24/2013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CC7E039-3C89-4DC3-BA88-9DDE2334C5A3}" type="slidenum">
              <a:rPr lang="en-US" smtClean="0"/>
              <a:t>‹#›</a:t>
            </a:fld>
            <a:endParaRPr lang="en-US" dirty="0"/>
          </a:p>
        </p:txBody>
      </p:sp>
    </p:spTree>
    <p:extLst>
      <p:ext uri="{BB962C8B-B14F-4D97-AF65-F5344CB8AC3E}">
        <p14:creationId xmlns:p14="http://schemas.microsoft.com/office/powerpoint/2010/main" val="22143044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E69E9-6BD1-4103-BCB2-6EC8D2AB4B01}" type="datetime1">
              <a:rPr lang="en-US" smtClean="0"/>
              <a:t>6/24/2013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C7E039-3C89-4DC3-BA88-9DDE2334C5A3}" type="slidenum">
              <a:rPr lang="en-US" smtClean="0"/>
              <a:t>‹#›</a:t>
            </a:fld>
            <a:endParaRPr lang="en-US" dirty="0"/>
          </a:p>
        </p:txBody>
      </p:sp>
    </p:spTree>
    <p:extLst>
      <p:ext uri="{BB962C8B-B14F-4D97-AF65-F5344CB8AC3E}">
        <p14:creationId xmlns:p14="http://schemas.microsoft.com/office/powerpoint/2010/main" val="6249395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id"/><Relationship Id="rId1" Type="http://schemas.microsoft.com/office/2007/relationships/media" Target="../media/media2.mid"/><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8.jp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g"/></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9.jp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http://www.ppatrickwhite.com/Images/OnPatrol.jpg" TargetMode="External"/><Relationship Id="rId5" Type="http://schemas.openxmlformats.org/officeDocument/2006/relationships/image" Target="../media/image42.jpe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5.jpg"/></Relationships>
</file>

<file path=ppt/slides/_rels/slide3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1.jpeg"/><Relationship Id="rId4" Type="http://schemas.openxmlformats.org/officeDocument/2006/relationships/image" Target="../media/image8.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7.xml"/><Relationship Id="rId1" Type="http://schemas.openxmlformats.org/officeDocument/2006/relationships/slideLayout" Target="../slideLayouts/slideLayout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14.JPG"/></Relationships>
</file>

<file path=ppt/slides/_rels/slide4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8.xml"/><Relationship Id="rId1" Type="http://schemas.openxmlformats.org/officeDocument/2006/relationships/slideLayout" Target="../slideLayouts/slideLayout6.xml"/><Relationship Id="rId6" Type="http://schemas.openxmlformats.org/officeDocument/2006/relationships/image" Target="../media/image59.jpg"/><Relationship Id="rId5" Type="http://schemas.openxmlformats.org/officeDocument/2006/relationships/image" Target="../media/image58.JPG"/><Relationship Id="rId4" Type="http://schemas.openxmlformats.org/officeDocument/2006/relationships/image" Target="../media/image57.JPG"/></Relationships>
</file>

<file path=ppt/slides/_rels/slide4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9.xml"/><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5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65.jpeg"/><Relationship Id="rId4" Type="http://schemas.openxmlformats.org/officeDocument/2006/relationships/image" Target="../media/image64.jp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67.jpg"/></Relationships>
</file>

<file path=ppt/slides/_rels/slide5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2.png"/><Relationship Id="rId4"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76.jpg"/></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8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7"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72.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7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73.xml"/><Relationship Id="rId1" Type="http://schemas.openxmlformats.org/officeDocument/2006/relationships/slideLayout" Target="../slideLayouts/slideLayout6.xml"/><Relationship Id="rId4" Type="http://schemas.openxmlformats.org/officeDocument/2006/relationships/image" Target="../media/image88.jpg"/></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2.png"/><Relationship Id="rId5" Type="http://schemas.openxmlformats.org/officeDocument/2006/relationships/image" Target="../media/image89.jpg"/><Relationship Id="rId4"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5.xml"/><Relationship Id="rId1" Type="http://schemas.openxmlformats.org/officeDocument/2006/relationships/slideLayout" Target="../slideLayouts/slideLayout6.xml"/><Relationship Id="rId4" Type="http://schemas.openxmlformats.org/officeDocument/2006/relationships/image" Target="../media/image91.jpg"/></Relationships>
</file>

<file path=ppt/slides/_rels/slide7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94.jpeg"/><Relationship Id="rId5" Type="http://schemas.openxmlformats.org/officeDocument/2006/relationships/image" Target="../media/image93.jpg"/><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8.xml"/><Relationship Id="rId1" Type="http://schemas.openxmlformats.org/officeDocument/2006/relationships/slideLayout" Target="../slideLayouts/slideLayout6.xml"/><Relationship Id="rId4" Type="http://schemas.openxmlformats.org/officeDocument/2006/relationships/image" Target="../media/image97.jpg"/></Relationships>
</file>

<file path=ppt/slides/_rels/slide7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5.1"/><Relationship Id="rId5" Type="http://schemas.openxmlformats.org/officeDocument/2006/relationships/image" Target="../media/image14.JPG"/><Relationship Id="rId4" Type="http://schemas.openxmlformats.org/officeDocument/2006/relationships/image" Target="../media/image13.jpg"/></Relationships>
</file>

<file path=ppt/slides/_rels/slide8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102.jp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audio" Target="../media/audio1.wav"/><Relationship Id="rId4" Type="http://schemas.openxmlformats.org/officeDocument/2006/relationships/image" Target="../media/image15.1"/></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999" y="604231"/>
            <a:ext cx="2809897" cy="5500455"/>
          </a:xfrm>
          <a:prstGeom prst="rect">
            <a:avLst/>
          </a:prstGeom>
        </p:spPr>
      </p:pic>
      <p:sp>
        <p:nvSpPr>
          <p:cNvPr id="2" name="Title 1"/>
          <p:cNvSpPr>
            <a:spLocks noGrp="1"/>
          </p:cNvSpPr>
          <p:nvPr>
            <p:ph type="ctrTitle"/>
          </p:nvPr>
        </p:nvSpPr>
        <p:spPr>
          <a:xfrm>
            <a:off x="3228975" y="152400"/>
            <a:ext cx="5610225" cy="2533651"/>
          </a:xfrm>
        </p:spPr>
        <p:txBody>
          <a:bodyPr>
            <a:normAutofit fontScale="90000"/>
          </a:bodyPr>
          <a:lstStyle/>
          <a:p>
            <a:r>
              <a:rPr lang="en-US" sz="5300"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t>“Sheldon’s Horse”</a:t>
            </a:r>
            <a:r>
              <a:rPr lang="en-US"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t/>
            </a:r>
            <a:br>
              <a:rPr lang="en-US"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br>
            <a:r>
              <a:rPr lang="en-US"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t>2</a:t>
            </a:r>
            <a:r>
              <a:rPr lang="en-US" b="1" baseline="30000"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t>nd</a:t>
            </a:r>
            <a:r>
              <a:rPr lang="en-US"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t> Regiment,</a:t>
            </a:r>
            <a:br>
              <a:rPr lang="en-US"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br>
            <a:r>
              <a:rPr lang="en-US" b="1" dirty="0" smtClean="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rPr>
              <a:t>Continental Light Dragoons</a:t>
            </a:r>
            <a:endParaRPr lang="en-US" b="1" dirty="0">
              <a:ln w="12700">
                <a:solidFill>
                  <a:srgbClr val="FFC000"/>
                </a:solidFill>
              </a:ln>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Subtitle 2"/>
          <p:cNvSpPr>
            <a:spLocks noGrp="1"/>
          </p:cNvSpPr>
          <p:nvPr>
            <p:ph type="subTitle" idx="1"/>
          </p:nvPr>
        </p:nvSpPr>
        <p:spPr>
          <a:xfrm>
            <a:off x="3305175" y="2697996"/>
            <a:ext cx="5457825" cy="1928813"/>
          </a:xfrm>
        </p:spPr>
        <p:txBody>
          <a:bodyPr>
            <a:noAutofit/>
          </a:bodyPr>
          <a:lstStyle/>
          <a:p>
            <a:r>
              <a:rPr lang="en-US" sz="4000" b="1" dirty="0" smtClean="0">
                <a:ln w="12700">
                  <a:solidFill>
                    <a:srgbClr val="FFFF00"/>
                  </a:solidFill>
                </a:ln>
                <a:solidFill>
                  <a:srgbClr val="FFC000"/>
                </a:solidFill>
                <a:effectLst>
                  <a:outerShdw blurRad="38100" dist="38100" dir="2700000" algn="tl">
                    <a:srgbClr val="000000">
                      <a:alpha val="43137"/>
                    </a:srgbClr>
                  </a:outerShdw>
                </a:effectLst>
                <a:latin typeface="Monotype Corsiva" pitchFamily="66" charset="0"/>
              </a:rPr>
              <a:t>Connecticut’s Revolutionary War Cavalry</a:t>
            </a:r>
          </a:p>
          <a:p>
            <a:r>
              <a:rPr lang="en-US" sz="2800" b="1" dirty="0" smtClean="0">
                <a:solidFill>
                  <a:srgbClr val="FFFF00"/>
                </a:solidFill>
                <a:effectLst>
                  <a:outerShdw blurRad="38100" dist="38100" dir="2700000" algn="tl">
                    <a:srgbClr val="000000">
                      <a:alpha val="43137"/>
                    </a:srgbClr>
                  </a:outerShdw>
                </a:effectLst>
                <a:latin typeface="Monotype Corsiva" pitchFamily="66" charset="0"/>
              </a:rPr>
              <a:t>1776 - 1783</a:t>
            </a:r>
            <a:endParaRPr lang="en-US" sz="2800" b="1"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5" name="TextBox 4"/>
          <p:cNvSpPr txBox="1"/>
          <p:nvPr/>
        </p:nvSpPr>
        <p:spPr>
          <a:xfrm>
            <a:off x="3356757" y="4554141"/>
            <a:ext cx="5439310" cy="1846659"/>
          </a:xfrm>
          <a:prstGeom prst="rect">
            <a:avLst/>
          </a:prstGeom>
          <a:noFill/>
        </p:spPr>
        <p:txBody>
          <a:bodyPr wrap="none" rtlCol="0">
            <a:spAutoFit/>
          </a:bodyPr>
          <a:lstStyle/>
          <a:p>
            <a:pPr algn="ctr"/>
            <a:r>
              <a:rPr lang="en-US" sz="3800" dirty="0" smtClean="0">
                <a:solidFill>
                  <a:srgbClr val="FFFF00"/>
                </a:solidFill>
                <a:effectLst>
                  <a:outerShdw blurRad="38100" dist="38100" dir="2700000" algn="tl">
                    <a:srgbClr val="000000">
                      <a:alpha val="43137"/>
                    </a:srgbClr>
                  </a:outerShdw>
                </a:effectLst>
                <a:latin typeface="Monotype Corsiva" pitchFamily="66" charset="0"/>
              </a:rPr>
              <a:t>“Washington’s Eyes”</a:t>
            </a:r>
          </a:p>
          <a:p>
            <a:pPr algn="ctr"/>
            <a:r>
              <a:rPr lang="en-US" sz="3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&amp;</a:t>
            </a:r>
          </a:p>
          <a:p>
            <a:pPr algn="ctr"/>
            <a:r>
              <a:rPr lang="en-US" sz="3800" dirty="0" smtClean="0">
                <a:solidFill>
                  <a:srgbClr val="FFFF00"/>
                </a:solidFill>
                <a:effectLst>
                  <a:outerShdw blurRad="38100" dist="38100" dir="2700000" algn="tl">
                    <a:srgbClr val="000000">
                      <a:alpha val="43137"/>
                    </a:srgbClr>
                  </a:outerShdw>
                </a:effectLst>
                <a:latin typeface="Monotype Corsiva" pitchFamily="66" charset="0"/>
              </a:rPr>
              <a:t>“Watchdogs of the Highlands”</a:t>
            </a:r>
            <a:endParaRPr lang="en-US" sz="3800" dirty="0">
              <a:solidFill>
                <a:srgbClr val="FFFF00"/>
              </a:solidFill>
              <a:effectLst>
                <a:outerShdw blurRad="38100" dist="38100" dir="2700000" algn="tl">
                  <a:srgbClr val="000000">
                    <a:alpha val="43137"/>
                  </a:srgbClr>
                </a:outerShdw>
              </a:effectLst>
              <a:latin typeface="Monotype Corsiva" pitchFamily="66" charset="0"/>
            </a:endParaRPr>
          </a:p>
        </p:txBody>
      </p:sp>
      <p:pic>
        <p:nvPicPr>
          <p:cNvPr id="6" name="MS900431081[1].wav">
            <a:hlinkClick r:id="" action="ppaction://media"/>
          </p:cNvPr>
          <p:cNvPicPr>
            <a:picLocks noChangeAspect="1"/>
          </p:cNvPicPr>
          <p:nvPr>
            <a:audioFile r:link="rId2"/>
            <p:extLst>
              <p:ext uri="{DAA4B4D4-6D71-4841-9C94-3DE7FCFB9230}">
                <p14:media xmlns:p14="http://schemas.microsoft.com/office/powerpoint/2010/main" r:embed="rId1">
                  <p14:fade out="3000"/>
                </p14:media>
              </p:ext>
            </p:extLst>
          </p:nvPr>
        </p:nvPicPr>
        <p:blipFill>
          <a:blip r:embed="rId6"/>
          <a:stretch>
            <a:fillRect/>
          </a:stretch>
        </p:blipFill>
        <p:spPr>
          <a:xfrm>
            <a:off x="1752600" y="6400800"/>
            <a:ext cx="152400" cy="152400"/>
          </a:xfrm>
          <a:prstGeom prst="rect">
            <a:avLst/>
          </a:prstGeom>
        </p:spPr>
      </p:pic>
    </p:spTree>
    <p:extLst>
      <p:ext uri="{BB962C8B-B14F-4D97-AF65-F5344CB8AC3E}">
        <p14:creationId xmlns:p14="http://schemas.microsoft.com/office/powerpoint/2010/main" val="2667554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bright="-60000"/>
                    </a14:imgEffect>
                  </a14:imgLayer>
                </a14:imgProps>
              </a:ext>
              <a:ext uri="{28A0092B-C50C-407E-A947-70E740481C1C}">
                <a14:useLocalDpi xmlns:a14="http://schemas.microsoft.com/office/drawing/2010/main" val="0"/>
              </a:ext>
            </a:extLst>
          </a:blip>
          <a:stretch>
            <a:fillRect/>
          </a:stretch>
        </p:blipFill>
        <p:spPr>
          <a:xfrm>
            <a:off x="1508234" y="98375"/>
            <a:ext cx="6095999" cy="6645736"/>
          </a:xfrm>
          <a:prstGeom prst="rect">
            <a:avLst/>
          </a:prstGeom>
        </p:spPr>
      </p:pic>
      <p:sp>
        <p:nvSpPr>
          <p:cNvPr id="2" name="Title 1"/>
          <p:cNvSpPr>
            <a:spLocks noGrp="1"/>
          </p:cNvSpPr>
          <p:nvPr>
            <p:ph type="title"/>
          </p:nvPr>
        </p:nvSpPr>
        <p:spPr>
          <a:xfrm>
            <a:off x="457200" y="548898"/>
            <a:ext cx="8229600" cy="1143000"/>
          </a:xfrm>
        </p:spPr>
        <p:txBody>
          <a:bodyPr>
            <a:noAutofit/>
          </a:bodyPr>
          <a:lstStyle/>
          <a:p>
            <a:r>
              <a:rPr lang="en-US" sz="4800" dirty="0" smtClean="0">
                <a:solidFill>
                  <a:srgbClr val="FFC000"/>
                </a:solidFill>
                <a:effectLst>
                  <a:outerShdw blurRad="38100" dist="38100" dir="2700000" algn="tl">
                    <a:srgbClr val="000000">
                      <a:alpha val="43137"/>
                    </a:srgbClr>
                  </a:outerShdw>
                </a:effectLst>
                <a:latin typeface="Monotype Corsiva" pitchFamily="66" charset="0"/>
              </a:rPr>
              <a:t>As</a:t>
            </a:r>
            <a:r>
              <a:rPr lang="en-US" sz="3600" dirty="0" smtClean="0">
                <a:solidFill>
                  <a:srgbClr val="FFC000"/>
                </a:solidFill>
                <a:effectLst>
                  <a:outerShdw blurRad="38100" dist="38100" dir="2700000" algn="tl">
                    <a:srgbClr val="000000">
                      <a:alpha val="43137"/>
                    </a:srgbClr>
                  </a:outerShdw>
                </a:effectLst>
                <a:latin typeface="Monotype Corsiva" pitchFamily="66" charset="0"/>
              </a:rPr>
              <a:t> governor, Trumbull was able to read the </a:t>
            </a:r>
            <a:r>
              <a:rPr lang="en-US" sz="5400" dirty="0" smtClean="0">
                <a:solidFill>
                  <a:srgbClr val="FFC000"/>
                </a:solidFill>
                <a:effectLst>
                  <a:outerShdw blurRad="38100" dist="38100" dir="2700000" algn="tl">
                    <a:srgbClr val="000000">
                      <a:alpha val="43137"/>
                    </a:srgbClr>
                  </a:outerShdw>
                </a:effectLst>
                <a:latin typeface="Monotype Corsiva" pitchFamily="66" charset="0"/>
              </a:rPr>
              <a:t>quill-writing</a:t>
            </a:r>
            <a:r>
              <a:rPr lang="en-US" sz="3600" dirty="0" smtClean="0">
                <a:solidFill>
                  <a:srgbClr val="FFC000"/>
                </a:solidFill>
                <a:effectLst>
                  <a:outerShdw blurRad="38100" dist="38100" dir="2700000" algn="tl">
                    <a:srgbClr val="000000">
                      <a:alpha val="43137"/>
                    </a:srgbClr>
                  </a:outerShdw>
                </a:effectLst>
                <a:latin typeface="Monotype Corsiva" pitchFamily="66" charset="0"/>
              </a:rPr>
              <a:t> on the wall; and so he…</a:t>
            </a:r>
            <a:endParaRPr lang="en-US" sz="3600" dirty="0">
              <a:solidFill>
                <a:srgbClr val="FFC000"/>
              </a:solidFill>
              <a:effectLst>
                <a:outerShdw blurRad="38100" dist="38100" dir="2700000" algn="tl">
                  <a:srgbClr val="000000">
                    <a:alpha val="43137"/>
                  </a:srgbClr>
                </a:outerShdw>
              </a:effectLst>
              <a:latin typeface="Monotype Corsiva" pitchFamily="66" charset="0"/>
            </a:endParaRPr>
          </a:p>
        </p:txBody>
      </p:sp>
      <p:sp>
        <p:nvSpPr>
          <p:cNvPr id="4" name="TextBox 3"/>
          <p:cNvSpPr txBox="1"/>
          <p:nvPr/>
        </p:nvSpPr>
        <p:spPr>
          <a:xfrm>
            <a:off x="865959" y="2057400"/>
            <a:ext cx="7380547" cy="523220"/>
          </a:xfrm>
          <a:prstGeom prst="rect">
            <a:avLst/>
          </a:prstGeom>
          <a:noFill/>
        </p:spPr>
        <p:txBody>
          <a:bodyPr wrap="none" rtlCol="0">
            <a:spAutoFit/>
          </a:bodyPr>
          <a:lstStyle/>
          <a:p>
            <a:pPr marL="342900" indent="-342900">
              <a:buFont typeface="Arial" pitchFamily="34" charset="0"/>
              <a:buChar char="•"/>
            </a:pPr>
            <a:r>
              <a:rPr lang="en-US" sz="2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Defied</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the Royal decree against manufacturing</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effectLst>
                <a:outerShdw blurRad="38100" dist="38100" dir="2700000" algn="tl">
                  <a:srgbClr val="000000">
                    <a:alpha val="43137"/>
                  </a:srgbClr>
                </a:outerShdw>
              </a:effectLst>
            </a:endParaRPr>
          </a:p>
        </p:txBody>
      </p:sp>
      <p:sp>
        <p:nvSpPr>
          <p:cNvPr id="5" name="TextBox 4"/>
          <p:cNvSpPr txBox="1"/>
          <p:nvPr/>
        </p:nvSpPr>
        <p:spPr>
          <a:xfrm>
            <a:off x="869732" y="2667000"/>
            <a:ext cx="7288855" cy="523220"/>
          </a:xfrm>
          <a:prstGeom prst="rect">
            <a:avLst/>
          </a:prstGeom>
          <a:noFill/>
        </p:spPr>
        <p:txBody>
          <a:bodyPr wrap="none" rtlCol="0">
            <a:spAutoFit/>
          </a:bodyPr>
          <a:lstStyle/>
          <a:p>
            <a:pPr marL="342900" indent="-342900">
              <a:buFont typeface="Arial" pitchFamily="34" charset="0"/>
              <a:buChar char="•"/>
            </a:pPr>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Authorized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 cannon foundry in Salisbury, CT</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effectLst>
                <a:outerShdw blurRad="38100" dist="38100" dir="2700000" algn="tl">
                  <a:srgbClr val="000000">
                    <a:alpha val="43137"/>
                  </a:srgbClr>
                </a:outerShdw>
              </a:effectLst>
            </a:endParaRPr>
          </a:p>
        </p:txBody>
      </p:sp>
      <p:sp>
        <p:nvSpPr>
          <p:cNvPr id="6" name="TextBox 5"/>
          <p:cNvSpPr txBox="1"/>
          <p:nvPr/>
        </p:nvSpPr>
        <p:spPr>
          <a:xfrm>
            <a:off x="864833" y="3245068"/>
            <a:ext cx="7730001" cy="954107"/>
          </a:xfrm>
          <a:prstGeom prst="rect">
            <a:avLst/>
          </a:prstGeom>
          <a:noFill/>
        </p:spPr>
        <p:txBody>
          <a:bodyPr wrap="none" rtlCol="0">
            <a:spAutoFit/>
          </a:bodyPr>
          <a:lstStyle/>
          <a:p>
            <a:pPr marL="342900" indent="-342900">
              <a:buFont typeface="Arial" pitchFamily="34" charset="0"/>
              <a:buChar char="•"/>
            </a:pPr>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Began</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manufacture of “Committee of Safety” </a:t>
            </a:r>
            <a:endPar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muskets,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pistols, bayonets and munitions</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effectLst>
                <a:outerShdw blurRad="38100" dist="38100" dir="2700000" algn="tl">
                  <a:srgbClr val="000000">
                    <a:alpha val="43137"/>
                  </a:srgbClr>
                </a:outerShdw>
              </a:effectLst>
            </a:endParaRPr>
          </a:p>
        </p:txBody>
      </p:sp>
      <p:sp>
        <p:nvSpPr>
          <p:cNvPr id="7" name="TextBox 6"/>
          <p:cNvSpPr txBox="1"/>
          <p:nvPr/>
        </p:nvSpPr>
        <p:spPr>
          <a:xfrm>
            <a:off x="874771" y="4251434"/>
            <a:ext cx="6713697" cy="954107"/>
          </a:xfrm>
          <a:prstGeom prst="rect">
            <a:avLst/>
          </a:prstGeom>
          <a:noFill/>
        </p:spPr>
        <p:txBody>
          <a:bodyPr wrap="none" rtlCol="0">
            <a:spAutoFit/>
          </a:bodyPr>
          <a:lstStyle/>
          <a:p>
            <a:pPr marL="342900" indent="-342900">
              <a:buFont typeface="Arial" pitchFamily="34" charset="0"/>
              <a:buChar char="•"/>
            </a:pPr>
            <a:r>
              <a:rPr lang="en-US" sz="2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Established</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his War Office near the family </a:t>
            </a:r>
            <a:endPar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home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 Lebanon, CT</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effectLst>
                <a:outerShdw blurRad="38100" dist="38100" dir="2700000" algn="tl">
                  <a:srgbClr val="000000">
                    <a:alpha val="43137"/>
                  </a:srgbClr>
                </a:outerShdw>
              </a:effectLst>
            </a:endParaRPr>
          </a:p>
        </p:txBody>
      </p:sp>
      <p:sp>
        <p:nvSpPr>
          <p:cNvPr id="8" name="TextBox 7"/>
          <p:cNvSpPr txBox="1"/>
          <p:nvPr/>
        </p:nvSpPr>
        <p:spPr>
          <a:xfrm>
            <a:off x="873032" y="5244405"/>
            <a:ext cx="7233070" cy="1384995"/>
          </a:xfrm>
          <a:prstGeom prst="rect">
            <a:avLst/>
          </a:prstGeom>
          <a:noFill/>
        </p:spPr>
        <p:txBody>
          <a:bodyPr wrap="none" rtlCol="0">
            <a:spAutoFit/>
          </a:bodyPr>
          <a:lstStyle/>
          <a:p>
            <a:pPr marL="342900" indent="-342900">
              <a:buFont typeface="Arial" pitchFamily="34" charset="0"/>
              <a:buChar char="•"/>
            </a:pPr>
            <a:r>
              <a:rPr lang="en-US" sz="2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Divided</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Connecticut into 27 military districts, </a:t>
            </a:r>
            <a:endPar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each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with a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company of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infantry, a train of </a:t>
            </a:r>
            <a:endPar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artillery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and a troop of horse</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effectLst>
                <a:outerShdw blurRad="38100" dist="38100" dir="2700000" algn="tl">
                  <a:srgbClr val="000000">
                    <a:alpha val="43137"/>
                  </a:srgbClr>
                </a:outerShdw>
              </a:effectLst>
            </a:endParaRPr>
          </a:p>
        </p:txBody>
      </p:sp>
      <p:sp>
        <p:nvSpPr>
          <p:cNvPr id="9" name="Slide Number Placeholder 8"/>
          <p:cNvSpPr>
            <a:spLocks noGrp="1"/>
          </p:cNvSpPr>
          <p:nvPr>
            <p:ph type="sldNum" sz="quarter" idx="12"/>
          </p:nvPr>
        </p:nvSpPr>
        <p:spPr/>
        <p:txBody>
          <a:bodyPr/>
          <a:lstStyle/>
          <a:p>
            <a:fld id="{DCC7E039-3C89-4DC3-BA88-9DDE2334C5A3}" type="slidenum">
              <a:rPr lang="en-US" smtClean="0"/>
              <a:t>10</a:t>
            </a:fld>
            <a:endParaRPr lang="en-US" dirty="0"/>
          </a:p>
        </p:txBody>
      </p:sp>
    </p:spTree>
    <p:extLst>
      <p:ext uri="{BB962C8B-B14F-4D97-AF65-F5344CB8AC3E}">
        <p14:creationId xmlns:p14="http://schemas.microsoft.com/office/powerpoint/2010/main" val="289959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457200"/>
            <a:ext cx="5638800" cy="4229100"/>
          </a:xfrm>
          <a:prstGeom prst="rect">
            <a:avLst/>
          </a:prstGeom>
        </p:spPr>
      </p:pic>
      <p:sp>
        <p:nvSpPr>
          <p:cNvPr id="5" name="TextBox 4"/>
          <p:cNvSpPr txBox="1"/>
          <p:nvPr/>
        </p:nvSpPr>
        <p:spPr>
          <a:xfrm>
            <a:off x="3097473" y="4693404"/>
            <a:ext cx="2946128" cy="1938992"/>
          </a:xfrm>
          <a:prstGeom prst="rect">
            <a:avLst/>
          </a:prstGeom>
          <a:noFill/>
        </p:spPr>
        <p:txBody>
          <a:bodyPr wrap="none" rtlCol="0">
            <a:spAutoFit/>
          </a:bodyPr>
          <a:lstStyle/>
          <a:p>
            <a:pPr algn="ctr"/>
            <a:r>
              <a:rPr lang="en-US" sz="30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Gov. Trumbull’s </a:t>
            </a:r>
          </a:p>
          <a:p>
            <a:pPr algn="ctr"/>
            <a:r>
              <a:rPr lang="en-US" sz="30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War Office</a:t>
            </a:r>
          </a:p>
          <a:p>
            <a:pPr algn="ct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Lebanon Green, </a:t>
            </a:r>
          </a:p>
          <a:p>
            <a:pPr algn="ctr"/>
            <a:r>
              <a:rPr lang="en-US" sz="3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Lebanon, CT</a:t>
            </a:r>
            <a:endParaRPr lang="en-US" sz="3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152401" y="4813300"/>
            <a:ext cx="1524000" cy="1587500"/>
          </a:xfrm>
          <a:prstGeom prst="rect">
            <a:avLst/>
          </a:prstGeom>
          <a:solidFill>
            <a:schemeClr val="bg2"/>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a:off x="7467600" y="4816366"/>
            <a:ext cx="1524000" cy="1587500"/>
          </a:xfrm>
          <a:prstGeom prst="rect">
            <a:avLst/>
          </a:prstGeom>
        </p:spPr>
      </p:pic>
      <p:sp>
        <p:nvSpPr>
          <p:cNvPr id="3" name="Slide Number Placeholder 2"/>
          <p:cNvSpPr>
            <a:spLocks noGrp="1"/>
          </p:cNvSpPr>
          <p:nvPr>
            <p:ph type="sldNum" sz="quarter" idx="12"/>
          </p:nvPr>
        </p:nvSpPr>
        <p:spPr/>
        <p:txBody>
          <a:bodyPr/>
          <a:lstStyle/>
          <a:p>
            <a:fld id="{DCC7E039-3C89-4DC3-BA88-9DDE2334C5A3}" type="slidenum">
              <a:rPr lang="en-US" smtClean="0"/>
              <a:t>11</a:t>
            </a:fld>
            <a:endParaRPr lang="en-US" dirty="0"/>
          </a:p>
        </p:txBody>
      </p:sp>
    </p:spTree>
    <p:extLst>
      <p:ext uri="{BB962C8B-B14F-4D97-AF65-F5344CB8AC3E}">
        <p14:creationId xmlns:p14="http://schemas.microsoft.com/office/powerpoint/2010/main" val="30363255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914400"/>
            <a:ext cx="6705600" cy="5105400"/>
          </a:xfrm>
        </p:spPr>
        <p:txBody>
          <a:bodyPr>
            <a:normAutofit/>
          </a:bodyPr>
          <a:lstStyle/>
          <a:p>
            <a:r>
              <a:rPr lang="en-US" sz="3000" i="1" dirty="0" smtClean="0">
                <a:solidFill>
                  <a:srgbClr val="FFFF00"/>
                </a:solidFill>
                <a:latin typeface="Times New Roman" pitchFamily="18" charset="0"/>
                <a:cs typeface="Times New Roman" pitchFamily="18" charset="0"/>
              </a:rPr>
              <a:t>Governor Trumbull </a:t>
            </a:r>
            <a:r>
              <a:rPr lang="en-US" sz="3000" dirty="0" smtClean="0">
                <a:solidFill>
                  <a:srgbClr val="FFFF00"/>
                </a:solidFill>
                <a:latin typeface="Times New Roman" pitchFamily="18" charset="0"/>
                <a:cs typeface="Times New Roman" pitchFamily="18" charset="0"/>
              </a:rPr>
              <a:t>included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the 5</a:t>
            </a:r>
            <a:r>
              <a:rPr lang="en-US" sz="3000" baseline="30000" dirty="0" smtClean="0">
                <a:solidFill>
                  <a:srgbClr val="FFFF00"/>
                </a:solidFill>
                <a:latin typeface="Times New Roman" pitchFamily="18" charset="0"/>
                <a:cs typeface="Times New Roman" pitchFamily="18" charset="0"/>
              </a:rPr>
              <a:t>th</a:t>
            </a:r>
            <a:r>
              <a:rPr lang="en-US" sz="3000" dirty="0" smtClean="0">
                <a:solidFill>
                  <a:srgbClr val="FFFF00"/>
                </a:solidFill>
                <a:latin typeface="Times New Roman" pitchFamily="18" charset="0"/>
                <a:cs typeface="Times New Roman" pitchFamily="18" charset="0"/>
              </a:rPr>
              <a:t> </a:t>
            </a:r>
            <a:r>
              <a:rPr lang="en-US" sz="3000" dirty="0">
                <a:solidFill>
                  <a:srgbClr val="FFFF00"/>
                </a:solidFill>
                <a:latin typeface="Times New Roman" pitchFamily="18" charset="0"/>
                <a:cs typeface="Times New Roman" pitchFamily="18" charset="0"/>
              </a:rPr>
              <a:t>Connecticut </a:t>
            </a:r>
            <a:r>
              <a:rPr lang="en-US" sz="3000" dirty="0" smtClean="0">
                <a:solidFill>
                  <a:srgbClr val="FFFF00"/>
                </a:solidFill>
                <a:latin typeface="Times New Roman" pitchFamily="18" charset="0"/>
                <a:cs typeface="Times New Roman" pitchFamily="18" charset="0"/>
              </a:rPr>
              <a:t>Light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Horse Militia commanded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by Major Elisha Sheldon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as part of the state militia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contingent sent to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General Washington </a:t>
            </a:r>
          </a:p>
          <a:p>
            <a:pPr marL="0" indent="0">
              <a:buNone/>
            </a:pPr>
            <a:r>
              <a:rPr lang="en-US" sz="3000" dirty="0" smtClean="0">
                <a:solidFill>
                  <a:srgbClr val="FFFF00"/>
                </a:solidFill>
                <a:latin typeface="Times New Roman" pitchFamily="18" charset="0"/>
                <a:cs typeface="Times New Roman" pitchFamily="18" charset="0"/>
              </a:rPr>
              <a:t>    in New York after the </a:t>
            </a:r>
          </a:p>
          <a:p>
            <a:pPr marL="0" indent="0">
              <a:buNone/>
            </a:pPr>
            <a:r>
              <a:rPr lang="en-US" sz="3000" dirty="0">
                <a:solidFill>
                  <a:srgbClr val="FFFF00"/>
                </a:solidFill>
                <a:latin typeface="Times New Roman" pitchFamily="18" charset="0"/>
                <a:cs typeface="Times New Roman" pitchFamily="18" charset="0"/>
              </a:rPr>
              <a:t> </a:t>
            </a:r>
            <a:r>
              <a:rPr lang="en-US" sz="3000" dirty="0" smtClean="0">
                <a:solidFill>
                  <a:srgbClr val="FFFF00"/>
                </a:solidFill>
                <a:latin typeface="Times New Roman" pitchFamily="18" charset="0"/>
                <a:cs typeface="Times New Roman" pitchFamily="18" charset="0"/>
              </a:rPr>
              <a:t>   Battle of  White Plains.</a:t>
            </a:r>
            <a:endParaRPr lang="en-US" dirty="0">
              <a:solidFill>
                <a:srgbClr val="FFFF00"/>
              </a:solidFill>
              <a:latin typeface="Times New Roman" pitchFamily="18" charset="0"/>
              <a:cs typeface="Times New Roman" pitchFamily="18" charset="0"/>
            </a:endParaRPr>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7614"/>
          <a:stretch/>
        </p:blipFill>
        <p:spPr>
          <a:xfrm>
            <a:off x="5334000" y="1112520"/>
            <a:ext cx="3505200" cy="4585006"/>
          </a:xfrm>
          <a:prstGeom prst="rect">
            <a:avLst/>
          </a:prstGeom>
        </p:spPr>
      </p:pic>
      <p:sp>
        <p:nvSpPr>
          <p:cNvPr id="4" name="Slide Number Placeholder 3"/>
          <p:cNvSpPr>
            <a:spLocks noGrp="1"/>
          </p:cNvSpPr>
          <p:nvPr>
            <p:ph type="sldNum" sz="quarter" idx="12"/>
          </p:nvPr>
        </p:nvSpPr>
        <p:spPr/>
        <p:txBody>
          <a:bodyPr/>
          <a:lstStyle/>
          <a:p>
            <a:fld id="{DCC7E039-3C89-4DC3-BA88-9DDE2334C5A3}" type="slidenum">
              <a:rPr lang="en-US" smtClean="0"/>
              <a:t>12</a:t>
            </a:fld>
            <a:endParaRPr lang="en-US" dirty="0"/>
          </a:p>
        </p:txBody>
      </p:sp>
    </p:spTree>
    <p:extLst>
      <p:ext uri="{BB962C8B-B14F-4D97-AF65-F5344CB8AC3E}">
        <p14:creationId xmlns:p14="http://schemas.microsoft.com/office/powerpoint/2010/main" val="7781408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rmAutofit/>
          </a:bodyPr>
          <a:lstStyle/>
          <a:p>
            <a:r>
              <a:rPr lang="en-US" sz="4800"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General George Washington</a:t>
            </a:r>
            <a:r>
              <a:rPr lang="en-US" sz="4000"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  </a:t>
            </a:r>
            <a:r>
              <a:rPr lang="en-US" sz="3200" b="1"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(1732-1799)</a:t>
            </a:r>
            <a:endParaRPr lang="en-US" sz="3200" b="1" i="1"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1524000"/>
            <a:ext cx="3505200" cy="4274635"/>
          </a:xfrm>
          <a:prstGeom prst="rect">
            <a:avLst/>
          </a:prstGeom>
        </p:spPr>
      </p:pic>
      <p:sp>
        <p:nvSpPr>
          <p:cNvPr id="3" name="TextBox 2"/>
          <p:cNvSpPr txBox="1"/>
          <p:nvPr/>
        </p:nvSpPr>
        <p:spPr>
          <a:xfrm>
            <a:off x="3539954" y="1143000"/>
            <a:ext cx="5375446" cy="830997"/>
          </a:xfrm>
          <a:prstGeom prst="rect">
            <a:avLst/>
          </a:prstGeom>
          <a:noFill/>
        </p:spPr>
        <p:txBody>
          <a:bodyPr wrap="none" rtlCol="0">
            <a:spAutoFit/>
          </a:bodyPr>
          <a:lstStyle/>
          <a:p>
            <a:pPr marL="342900" indent="-342900">
              <a:buFont typeface="Arial" pitchFamily="34" charset="0"/>
              <a:buChar char="•"/>
            </a:pPr>
            <a:r>
              <a:rPr lang="en-US" sz="24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first </a:t>
            </a:r>
            <a:r>
              <a:rPr lang="en-US" sz="2400" dirty="0" smtClean="0">
                <a:solidFill>
                  <a:srgbClr val="FFFF00"/>
                </a:solidFill>
                <a:latin typeface="Times New Roman" pitchFamily="18" charset="0"/>
                <a:cs typeface="Times New Roman" pitchFamily="18" charset="0"/>
              </a:rPr>
              <a:t>Washington didn’t see the need </a:t>
            </a:r>
          </a:p>
          <a:p>
            <a:r>
              <a:rPr lang="en-US" sz="2400" dirty="0" smtClean="0">
                <a:solidFill>
                  <a:srgbClr val="FFFF00"/>
                </a:solidFill>
                <a:latin typeface="Times New Roman" pitchFamily="18" charset="0"/>
                <a:cs typeface="Times New Roman" pitchFamily="18" charset="0"/>
              </a:rPr>
              <a:t>    for a mounted component to his army.</a:t>
            </a:r>
            <a:endParaRPr lang="en-US" sz="2400" dirty="0">
              <a:solidFill>
                <a:srgbClr val="FFFF00"/>
              </a:solidFill>
              <a:latin typeface="Times New Roman" pitchFamily="18" charset="0"/>
              <a:cs typeface="Times New Roman" pitchFamily="18" charset="0"/>
            </a:endParaRPr>
          </a:p>
        </p:txBody>
      </p:sp>
      <p:sp>
        <p:nvSpPr>
          <p:cNvPr id="5" name="TextBox 4"/>
          <p:cNvSpPr txBox="1"/>
          <p:nvPr/>
        </p:nvSpPr>
        <p:spPr>
          <a:xfrm>
            <a:off x="3529504" y="2057400"/>
            <a:ext cx="5004896" cy="830997"/>
          </a:xfrm>
          <a:prstGeom prst="rect">
            <a:avLst/>
          </a:prstGeom>
          <a:noFill/>
        </p:spPr>
        <p:txBody>
          <a:bodyPr wrap="none" rtlCol="0">
            <a:spAutoFit/>
          </a:bodyPr>
          <a:lstStyle/>
          <a:p>
            <a:pPr marL="342900" indent="-342900">
              <a:buFont typeface="Arial" pitchFamily="34" charset="0"/>
              <a:buChar char="•"/>
            </a:pPr>
            <a:r>
              <a:rPr lang="en-US" sz="2400" i="1" dirty="0" smtClean="0">
                <a:solidFill>
                  <a:srgbClr val="FFFF00"/>
                </a:solidFill>
                <a:latin typeface="Times New Roman" pitchFamily="18" charset="0"/>
                <a:cs typeface="Times New Roman" pitchFamily="18" charset="0"/>
              </a:rPr>
              <a:t>Changed his mind </a:t>
            </a:r>
            <a:r>
              <a:rPr lang="en-US" sz="2400" dirty="0" smtClean="0">
                <a:solidFill>
                  <a:srgbClr val="FFFF00"/>
                </a:solidFill>
                <a:latin typeface="Times New Roman" pitchFamily="18" charset="0"/>
                <a:cs typeface="Times New Roman" pitchFamily="18" charset="0"/>
              </a:rPr>
              <a:t>after the Battle of</a:t>
            </a:r>
          </a:p>
          <a:p>
            <a:r>
              <a:rPr lang="en-US" sz="2400" dirty="0" smtClean="0">
                <a:solidFill>
                  <a:srgbClr val="FFFF00"/>
                </a:solidFill>
                <a:latin typeface="Times New Roman" pitchFamily="18" charset="0"/>
                <a:cs typeface="Times New Roman" pitchFamily="18" charset="0"/>
              </a:rPr>
              <a:t>     White Plains.</a:t>
            </a:r>
            <a:endParaRPr lang="en-US" sz="2400" dirty="0">
              <a:solidFill>
                <a:srgbClr val="FFFF00"/>
              </a:solidFill>
              <a:latin typeface="Times New Roman" pitchFamily="18" charset="0"/>
              <a:cs typeface="Times New Roman" pitchFamily="18" charset="0"/>
            </a:endParaRPr>
          </a:p>
        </p:txBody>
      </p:sp>
      <p:sp>
        <p:nvSpPr>
          <p:cNvPr id="6" name="TextBox 5"/>
          <p:cNvSpPr txBox="1"/>
          <p:nvPr/>
        </p:nvSpPr>
        <p:spPr>
          <a:xfrm>
            <a:off x="3539008" y="2971800"/>
            <a:ext cx="4842992" cy="830997"/>
          </a:xfrm>
          <a:prstGeom prst="rect">
            <a:avLst/>
          </a:prstGeom>
          <a:noFill/>
        </p:spPr>
        <p:txBody>
          <a:bodyPr wrap="none" rtlCol="0">
            <a:spAutoFit/>
          </a:bodyPr>
          <a:lstStyle/>
          <a:p>
            <a:pPr marL="342900" indent="-342900">
              <a:buFont typeface="Arial" pitchFamily="34" charset="0"/>
              <a:buChar char="•"/>
            </a:pPr>
            <a:r>
              <a:rPr lang="en-US" sz="2400" i="1" dirty="0" smtClean="0">
                <a:solidFill>
                  <a:srgbClr val="FFFF00"/>
                </a:solidFill>
                <a:latin typeface="Times New Roman" pitchFamily="18" charset="0"/>
                <a:cs typeface="Times New Roman" pitchFamily="18" charset="0"/>
              </a:rPr>
              <a:t>Requested</a:t>
            </a:r>
            <a:r>
              <a:rPr lang="en-US" sz="2400" dirty="0" smtClean="0">
                <a:solidFill>
                  <a:srgbClr val="FFFF00"/>
                </a:solidFill>
                <a:latin typeface="Times New Roman" pitchFamily="18" charset="0"/>
                <a:cs typeface="Times New Roman" pitchFamily="18" charset="0"/>
              </a:rPr>
              <a:t> Congress to authorize a </a:t>
            </a:r>
          </a:p>
          <a:p>
            <a:r>
              <a:rPr lang="en-US" sz="2400" dirty="0" smtClean="0">
                <a:solidFill>
                  <a:srgbClr val="FFFF00"/>
                </a:solidFill>
                <a:latin typeface="Times New Roman" pitchFamily="18" charset="0"/>
                <a:cs typeface="Times New Roman" pitchFamily="18" charset="0"/>
              </a:rPr>
              <a:t>    mounted corps.</a:t>
            </a:r>
            <a:endParaRPr lang="en-US" sz="2400" dirty="0">
              <a:solidFill>
                <a:srgbClr val="FFFF00"/>
              </a:solidFill>
              <a:latin typeface="Times New Roman" pitchFamily="18" charset="0"/>
              <a:cs typeface="Times New Roman" pitchFamily="18" charset="0"/>
            </a:endParaRPr>
          </a:p>
        </p:txBody>
      </p:sp>
      <p:sp>
        <p:nvSpPr>
          <p:cNvPr id="7" name="TextBox 6"/>
          <p:cNvSpPr txBox="1"/>
          <p:nvPr/>
        </p:nvSpPr>
        <p:spPr>
          <a:xfrm>
            <a:off x="3582772" y="3886200"/>
            <a:ext cx="5495415" cy="1569660"/>
          </a:xfrm>
          <a:prstGeom prst="rect">
            <a:avLst/>
          </a:prstGeom>
          <a:noFill/>
        </p:spPr>
        <p:txBody>
          <a:bodyPr wrap="none" rtlCol="0">
            <a:spAutoFit/>
          </a:bodyPr>
          <a:lstStyle/>
          <a:p>
            <a:pPr marL="342900" indent="-342900">
              <a:buFont typeface="Arial" pitchFamily="34" charset="0"/>
              <a:buChar char="•"/>
            </a:pPr>
            <a:r>
              <a:rPr lang="en-US" sz="2400" i="1" dirty="0" smtClean="0">
                <a:solidFill>
                  <a:srgbClr val="FFFF00"/>
                </a:solidFill>
                <a:latin typeface="Times New Roman" pitchFamily="18" charset="0"/>
                <a:cs typeface="Times New Roman" pitchFamily="18" charset="0"/>
              </a:rPr>
              <a:t>Assigned Major Elisha Sheldon </a:t>
            </a:r>
            <a:r>
              <a:rPr lang="en-US" sz="2400" dirty="0" smtClean="0">
                <a:solidFill>
                  <a:srgbClr val="FFFF00"/>
                </a:solidFill>
                <a:latin typeface="Times New Roman" pitchFamily="18" charset="0"/>
                <a:cs typeface="Times New Roman" pitchFamily="18" charset="0"/>
              </a:rPr>
              <a:t>of the </a:t>
            </a:r>
          </a:p>
          <a:p>
            <a:r>
              <a:rPr lang="en-US" sz="2400" dirty="0" smtClean="0">
                <a:solidFill>
                  <a:srgbClr val="FFFF00"/>
                </a:solidFill>
                <a:latin typeface="Times New Roman" pitchFamily="18" charset="0"/>
                <a:cs typeface="Times New Roman" pitchFamily="18" charset="0"/>
              </a:rPr>
              <a:t>    5</a:t>
            </a:r>
            <a:r>
              <a:rPr lang="en-US" sz="2400" baseline="30000" dirty="0" smtClean="0">
                <a:solidFill>
                  <a:srgbClr val="FFFF00"/>
                </a:solidFill>
                <a:latin typeface="Times New Roman" pitchFamily="18" charset="0"/>
                <a:cs typeface="Times New Roman" pitchFamily="18" charset="0"/>
              </a:rPr>
              <a:t>th</a:t>
            </a:r>
            <a:r>
              <a:rPr lang="en-US" sz="2400" dirty="0" smtClean="0">
                <a:solidFill>
                  <a:srgbClr val="FFFF00"/>
                </a:solidFill>
                <a:latin typeface="Times New Roman" pitchFamily="18" charset="0"/>
                <a:cs typeface="Times New Roman" pitchFamily="18" charset="0"/>
              </a:rPr>
              <a:t>  Connecticut Light Horse Militia the</a:t>
            </a:r>
          </a:p>
          <a:p>
            <a:r>
              <a:rPr lang="en-US" sz="2400" dirty="0" smtClean="0">
                <a:solidFill>
                  <a:srgbClr val="FFFF00"/>
                </a:solidFill>
                <a:latin typeface="Times New Roman" pitchFamily="18" charset="0"/>
                <a:cs typeface="Times New Roman" pitchFamily="18" charset="0"/>
              </a:rPr>
              <a:t>    task of creating a corps of cavalry on the</a:t>
            </a:r>
          </a:p>
          <a:p>
            <a:r>
              <a:rPr lang="en-US" sz="2400" dirty="0">
                <a:solidFill>
                  <a:srgbClr val="FFFF00"/>
                </a:solidFill>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   “Continental establishment”.</a:t>
            </a:r>
            <a:endParaRPr lang="en-US" sz="2400" dirty="0">
              <a:solidFill>
                <a:srgbClr val="FFFF00"/>
              </a:solidFill>
              <a:latin typeface="Times New Roman" pitchFamily="18" charset="0"/>
              <a:cs typeface="Times New Roman" pitchFamily="18" charset="0"/>
            </a:endParaRPr>
          </a:p>
        </p:txBody>
      </p:sp>
      <p:sp>
        <p:nvSpPr>
          <p:cNvPr id="8" name="TextBox 7"/>
          <p:cNvSpPr txBox="1"/>
          <p:nvPr/>
        </p:nvSpPr>
        <p:spPr>
          <a:xfrm>
            <a:off x="3581400" y="5505271"/>
            <a:ext cx="5098127" cy="1200329"/>
          </a:xfrm>
          <a:prstGeom prst="rect">
            <a:avLst/>
          </a:prstGeom>
          <a:noFill/>
        </p:spPr>
        <p:txBody>
          <a:bodyPr wrap="none" rtlCol="0">
            <a:spAutoFit/>
          </a:bodyPr>
          <a:lstStyle/>
          <a:p>
            <a:pPr marL="342900" indent="-342900">
              <a:buFont typeface="Arial" pitchFamily="34" charset="0"/>
              <a:buChar char="•"/>
            </a:pPr>
            <a:r>
              <a:rPr lang="en-US" sz="2400" i="1" dirty="0" smtClean="0">
                <a:solidFill>
                  <a:srgbClr val="FFFF00"/>
                </a:solidFill>
                <a:latin typeface="Times New Roman" pitchFamily="18" charset="0"/>
                <a:cs typeface="Times New Roman" pitchFamily="18" charset="0"/>
              </a:rPr>
              <a:t>A 1778 </a:t>
            </a:r>
            <a:r>
              <a:rPr lang="en-US" sz="2400" dirty="0" smtClean="0">
                <a:solidFill>
                  <a:srgbClr val="FFFF00"/>
                </a:solidFill>
                <a:latin typeface="Times New Roman" pitchFamily="18" charset="0"/>
                <a:cs typeface="Times New Roman" pitchFamily="18" charset="0"/>
              </a:rPr>
              <a:t>British attempt to kidnap</a:t>
            </a:r>
          </a:p>
          <a:p>
            <a:r>
              <a:rPr lang="en-US" sz="2400" dirty="0" smtClean="0">
                <a:solidFill>
                  <a:srgbClr val="FFFF00"/>
                </a:solidFill>
                <a:latin typeface="Times New Roman" pitchFamily="18" charset="0"/>
                <a:cs typeface="Times New Roman" pitchFamily="18" charset="0"/>
              </a:rPr>
              <a:t>    Washington would fail because “The </a:t>
            </a:r>
          </a:p>
          <a:p>
            <a:r>
              <a:rPr lang="en-US" sz="2400" dirty="0" smtClean="0">
                <a:solidFill>
                  <a:srgbClr val="FFFF00"/>
                </a:solidFill>
                <a:latin typeface="Times New Roman" pitchFamily="18" charset="0"/>
                <a:cs typeface="Times New Roman" pitchFamily="18" charset="0"/>
              </a:rPr>
              <a:t>    2</a:t>
            </a:r>
            <a:r>
              <a:rPr lang="en-US" sz="2400" baseline="30000" dirty="0" smtClean="0">
                <a:solidFill>
                  <a:srgbClr val="FFFF00"/>
                </a:solidFill>
                <a:latin typeface="Times New Roman" pitchFamily="18" charset="0"/>
                <a:cs typeface="Times New Roman" pitchFamily="18" charset="0"/>
              </a:rPr>
              <a:t>nd </a:t>
            </a:r>
            <a:r>
              <a:rPr lang="en-US" sz="2400" dirty="0" smtClean="0">
                <a:solidFill>
                  <a:srgbClr val="FFFF00"/>
                </a:solidFill>
                <a:latin typeface="Times New Roman" pitchFamily="18" charset="0"/>
                <a:cs typeface="Times New Roman" pitchFamily="18" charset="0"/>
              </a:rPr>
              <a:t>Dragoons are always with him.”</a:t>
            </a:r>
            <a:endParaRPr lang="en-US" sz="2400" dirty="0">
              <a:solidFill>
                <a:srgbClr val="FFFF00"/>
              </a:solidFill>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DCC7E039-3C89-4DC3-BA88-9DDE2334C5A3}" type="slidenum">
              <a:rPr lang="en-US" smtClean="0"/>
              <a:t>13</a:t>
            </a:fld>
            <a:endParaRPr lang="en-US" dirty="0"/>
          </a:p>
        </p:txBody>
      </p:sp>
    </p:spTree>
    <p:extLst>
      <p:ext uri="{BB962C8B-B14F-4D97-AF65-F5344CB8AC3E}">
        <p14:creationId xmlns:p14="http://schemas.microsoft.com/office/powerpoint/2010/main" val="323782897"/>
      </p:ext>
    </p:extLst>
  </p:cSld>
  <p:clrMapOvr>
    <a:masterClrMapping/>
  </p:clrMapOvr>
  <mc:AlternateContent xmlns:mc="http://schemas.openxmlformats.org/markup-compatibility/2006" xmlns:p14="http://schemas.microsoft.com/office/powerpoint/2010/main">
    <mc:Choice Requires="p14">
      <p:transition spd="slow" p14:dur="4000">
        <p:sndAc>
          <p:stSnd>
            <p:snd r:embed="rId3" name="drumroll.wav"/>
          </p:stSnd>
        </p:sndAc>
      </p:transition>
    </mc:Choice>
    <mc:Fallback xmlns="">
      <p:transition spd="slow">
        <p:sndAc>
          <p:stSnd>
            <p:snd r:embed="rId5"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Colonel Elisha Sheldon  </a:t>
            </a:r>
            <a:r>
              <a:rPr lang="en-US" sz="3200" b="1"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(1741 – 1805)</a:t>
            </a:r>
            <a:endParaRPr lang="en-US" sz="3200" b="1" i="1"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28600" y="1295400"/>
            <a:ext cx="2839475" cy="2713922"/>
          </a:xfrm>
          <a:prstGeom prst="rect">
            <a:avLst/>
          </a:prstGeom>
        </p:spPr>
      </p:pic>
      <p:sp>
        <p:nvSpPr>
          <p:cNvPr id="4" name="TextBox 3"/>
          <p:cNvSpPr txBox="1"/>
          <p:nvPr/>
        </p:nvSpPr>
        <p:spPr>
          <a:xfrm>
            <a:off x="3084740" y="1295400"/>
            <a:ext cx="5754460" cy="5109091"/>
          </a:xfrm>
          <a:prstGeom prst="rect">
            <a:avLst/>
          </a:prstGeom>
          <a:noFill/>
        </p:spPr>
        <p:txBody>
          <a:bodyPr wrap="none" rtlCol="0">
            <a:spAutoFit/>
          </a:bodyPr>
          <a:lstStyle/>
          <a:p>
            <a:pPr marL="457200" indent="-457200">
              <a:buFont typeface="Arial" pitchFamily="34" charset="0"/>
              <a:buChar char="•"/>
            </a:pPr>
            <a:r>
              <a:rPr lang="en-US" sz="2600" i="1" dirty="0" smtClean="0">
                <a:solidFill>
                  <a:srgbClr val="FFFF00"/>
                </a:solidFill>
                <a:latin typeface="Times New Roman" pitchFamily="18" charset="0"/>
                <a:cs typeface="Times New Roman" pitchFamily="18" charset="0"/>
              </a:rPr>
              <a:t>Son of a </a:t>
            </a:r>
            <a:r>
              <a:rPr lang="en-US" sz="2600" dirty="0" smtClean="0">
                <a:solidFill>
                  <a:srgbClr val="FFFF00"/>
                </a:solidFill>
                <a:latin typeface="Times New Roman" pitchFamily="18" charset="0"/>
                <a:cs typeface="Times New Roman" pitchFamily="18" charset="0"/>
              </a:rPr>
              <a:t>Connecticut legislator.</a:t>
            </a:r>
          </a:p>
          <a:p>
            <a:endParaRPr lang="en-US" sz="1000" dirty="0">
              <a:solidFill>
                <a:srgbClr val="FFFF00"/>
              </a:solidFill>
              <a:latin typeface="Times New Roman" pitchFamily="18" charset="0"/>
              <a:cs typeface="Times New Roman" pitchFamily="18" charset="0"/>
            </a:endParaRPr>
          </a:p>
          <a:p>
            <a:pPr marL="457200" indent="-457200">
              <a:buFont typeface="Arial" pitchFamily="34" charset="0"/>
              <a:buChar char="•"/>
            </a:pPr>
            <a:r>
              <a:rPr lang="en-US" sz="2600" i="1" dirty="0" smtClean="0">
                <a:solidFill>
                  <a:srgbClr val="FFFF00"/>
                </a:solidFill>
                <a:latin typeface="Times New Roman" pitchFamily="18" charset="0"/>
                <a:cs typeface="Times New Roman" pitchFamily="18" charset="0"/>
              </a:rPr>
              <a:t>Boyhood</a:t>
            </a:r>
            <a:r>
              <a:rPr lang="en-US" sz="2600" dirty="0" smtClean="0">
                <a:solidFill>
                  <a:srgbClr val="FFFF00"/>
                </a:solidFill>
                <a:latin typeface="Times New Roman" pitchFamily="18" charset="0"/>
                <a:cs typeface="Times New Roman" pitchFamily="18" charset="0"/>
              </a:rPr>
              <a:t> friend of Ethan Allen.</a:t>
            </a:r>
          </a:p>
          <a:p>
            <a:endParaRPr lang="en-US" sz="1000" dirty="0" smtClean="0">
              <a:solidFill>
                <a:srgbClr val="FFFF00"/>
              </a:solidFill>
              <a:latin typeface="Times New Roman" pitchFamily="18" charset="0"/>
              <a:cs typeface="Times New Roman" pitchFamily="18" charset="0"/>
            </a:endParaRPr>
          </a:p>
          <a:p>
            <a:pPr marL="457200" indent="-457200">
              <a:buFont typeface="Arial" pitchFamily="34" charset="0"/>
              <a:buChar char="•"/>
            </a:pPr>
            <a:r>
              <a:rPr lang="en-US" sz="2600" i="1" dirty="0" smtClean="0">
                <a:solidFill>
                  <a:srgbClr val="FFFF00"/>
                </a:solidFill>
                <a:latin typeface="Times New Roman" pitchFamily="18" charset="0"/>
                <a:cs typeface="Times New Roman" pitchFamily="18" charset="0"/>
              </a:rPr>
              <a:t>Served</a:t>
            </a:r>
            <a:r>
              <a:rPr lang="en-US" sz="2600" dirty="0" smtClean="0">
                <a:solidFill>
                  <a:srgbClr val="FFFF00"/>
                </a:solidFill>
                <a:latin typeface="Times New Roman" pitchFamily="18" charset="0"/>
                <a:cs typeface="Times New Roman" pitchFamily="18" charset="0"/>
              </a:rPr>
              <a:t> from 1768 as a captain in </a:t>
            </a:r>
          </a:p>
          <a:p>
            <a:r>
              <a:rPr lang="en-US" sz="2600" dirty="0" smtClean="0">
                <a:solidFill>
                  <a:srgbClr val="FFFF00"/>
                </a:solidFill>
                <a:latin typeface="Times New Roman" pitchFamily="18" charset="0"/>
                <a:cs typeface="Times New Roman" pitchFamily="18" charset="0"/>
              </a:rPr>
              <a:t>      a state light horse militia regiment.</a:t>
            </a:r>
          </a:p>
          <a:p>
            <a:endParaRPr lang="en-US" sz="1000" dirty="0">
              <a:solidFill>
                <a:srgbClr val="FFFF00"/>
              </a:solidFill>
              <a:latin typeface="Times New Roman" pitchFamily="18" charset="0"/>
              <a:cs typeface="Times New Roman" pitchFamily="18" charset="0"/>
            </a:endParaRPr>
          </a:p>
          <a:p>
            <a:pPr marL="457200" indent="-457200">
              <a:buFont typeface="Arial" pitchFamily="34" charset="0"/>
              <a:buChar char="•"/>
            </a:pPr>
            <a:r>
              <a:rPr lang="en-US" sz="2600" i="1" dirty="0" smtClean="0">
                <a:solidFill>
                  <a:srgbClr val="FFFF00"/>
                </a:solidFill>
                <a:latin typeface="Times New Roman" pitchFamily="18" charset="0"/>
                <a:cs typeface="Times New Roman" pitchFamily="18" charset="0"/>
              </a:rPr>
              <a:t>Commissioned</a:t>
            </a:r>
            <a:r>
              <a:rPr lang="en-US" sz="2600" dirty="0" smtClean="0">
                <a:solidFill>
                  <a:srgbClr val="FFFF00"/>
                </a:solidFill>
                <a:latin typeface="Times New Roman" pitchFamily="18" charset="0"/>
                <a:cs typeface="Times New Roman" pitchFamily="18" charset="0"/>
              </a:rPr>
              <a:t> </a:t>
            </a:r>
            <a:r>
              <a:rPr lang="en-US" sz="2600" b="1" dirty="0" smtClean="0">
                <a:solidFill>
                  <a:srgbClr val="FFC000"/>
                </a:solidFill>
                <a:latin typeface="Times New Roman" pitchFamily="18" charset="0"/>
                <a:cs typeface="Times New Roman" pitchFamily="18" charset="0"/>
              </a:rPr>
              <a:t>12/12/1776</a:t>
            </a:r>
            <a:r>
              <a:rPr lang="en-US" sz="2600" dirty="0" smtClean="0">
                <a:solidFill>
                  <a:srgbClr val="FFFF00"/>
                </a:solidFill>
                <a:latin typeface="Times New Roman" pitchFamily="18" charset="0"/>
                <a:cs typeface="Times New Roman" pitchFamily="18" charset="0"/>
              </a:rPr>
              <a:t> by </a:t>
            </a:r>
          </a:p>
          <a:p>
            <a:r>
              <a:rPr lang="en-US" sz="2600" dirty="0" smtClean="0">
                <a:solidFill>
                  <a:srgbClr val="FFFF00"/>
                </a:solidFill>
                <a:latin typeface="Times New Roman" pitchFamily="18" charset="0"/>
                <a:cs typeface="Times New Roman" pitchFamily="18" charset="0"/>
              </a:rPr>
              <a:t>      Washington as Colonel-Commandant </a:t>
            </a:r>
          </a:p>
          <a:p>
            <a:r>
              <a:rPr lang="en-US" sz="2600" dirty="0" smtClean="0">
                <a:solidFill>
                  <a:srgbClr val="FFFF00"/>
                </a:solidFill>
                <a:latin typeface="Times New Roman" pitchFamily="18" charset="0"/>
                <a:cs typeface="Times New Roman" pitchFamily="18" charset="0"/>
              </a:rPr>
              <a:t>      to raise a troop of Connecticut horse </a:t>
            </a:r>
          </a:p>
          <a:p>
            <a:r>
              <a:rPr lang="en-US" sz="2600" dirty="0" smtClean="0">
                <a:solidFill>
                  <a:srgbClr val="FFFF00"/>
                </a:solidFill>
                <a:latin typeface="Times New Roman" pitchFamily="18" charset="0"/>
                <a:cs typeface="Times New Roman" pitchFamily="18" charset="0"/>
              </a:rPr>
              <a:t>      on the “Continental establishment”.</a:t>
            </a:r>
          </a:p>
          <a:p>
            <a:endParaRPr lang="en-US" sz="1000" dirty="0">
              <a:solidFill>
                <a:srgbClr val="FFFF00"/>
              </a:solidFill>
              <a:latin typeface="Times New Roman" pitchFamily="18" charset="0"/>
              <a:cs typeface="Times New Roman" pitchFamily="18" charset="0"/>
            </a:endParaRPr>
          </a:p>
          <a:p>
            <a:pPr marL="457200" indent="-457200">
              <a:buFont typeface="Arial" pitchFamily="34" charset="0"/>
              <a:buChar char="•"/>
            </a:pPr>
            <a:r>
              <a:rPr lang="en-US" sz="2600" i="1" dirty="0" smtClean="0">
                <a:solidFill>
                  <a:srgbClr val="FFFF00"/>
                </a:solidFill>
                <a:latin typeface="Times New Roman" pitchFamily="18" charset="0"/>
                <a:cs typeface="Times New Roman" pitchFamily="18" charset="0"/>
              </a:rPr>
              <a:t>Commanded</a:t>
            </a:r>
            <a:r>
              <a:rPr lang="en-US" sz="2600" dirty="0" smtClean="0">
                <a:solidFill>
                  <a:srgbClr val="FFFF00"/>
                </a:solidFill>
                <a:latin typeface="Times New Roman" pitchFamily="18" charset="0"/>
                <a:cs typeface="Times New Roman" pitchFamily="18" charset="0"/>
              </a:rPr>
              <a:t> the 2LD throughout</a:t>
            </a:r>
          </a:p>
          <a:p>
            <a:r>
              <a:rPr lang="en-US" sz="2600" dirty="0">
                <a:solidFill>
                  <a:srgbClr val="FFFF00"/>
                </a:solidFill>
                <a:latin typeface="Times New Roman" pitchFamily="18" charset="0"/>
                <a:cs typeface="Times New Roman" pitchFamily="18" charset="0"/>
              </a:rPr>
              <a:t> </a:t>
            </a:r>
            <a:r>
              <a:rPr lang="en-US" sz="2600" dirty="0" smtClean="0">
                <a:solidFill>
                  <a:srgbClr val="FFFF00"/>
                </a:solidFill>
                <a:latin typeface="Times New Roman" pitchFamily="18" charset="0"/>
                <a:cs typeface="Times New Roman" pitchFamily="18" charset="0"/>
              </a:rPr>
              <a:t>     the war.</a:t>
            </a:r>
          </a:p>
          <a:p>
            <a:endParaRPr lang="en-US" sz="2600" dirty="0">
              <a:solidFill>
                <a:srgbClr val="FFFF0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14</a:t>
            </a:fld>
            <a:endParaRPr lang="en-US" dirty="0"/>
          </a:p>
        </p:txBody>
      </p:sp>
    </p:spTree>
    <p:extLst>
      <p:ext uri="{BB962C8B-B14F-4D97-AF65-F5344CB8AC3E}">
        <p14:creationId xmlns:p14="http://schemas.microsoft.com/office/powerpoint/2010/main" val="3586154218"/>
      </p:ext>
    </p:extLst>
  </p:cSld>
  <p:clrMapOvr>
    <a:masterClrMapping/>
  </p:clrMapOvr>
  <mc:AlternateContent xmlns:mc="http://schemas.openxmlformats.org/markup-compatibility/2006" xmlns:p14="http://schemas.microsoft.com/office/powerpoint/2010/main">
    <mc:Choice Requires="p14">
      <p:transition spd="slow" p14:dur="3000">
        <p:sndAc>
          <p:stSnd>
            <p:snd r:embed="rId3" name="drumroll.wav"/>
          </p:stSnd>
        </p:sndAc>
      </p:transition>
    </mc:Choice>
    <mc:Fallback xmlns="">
      <p:transition spd="slow">
        <p:sndAc>
          <p:stSnd>
            <p:snd r:embed="rId5"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45920" y="1676400"/>
            <a:ext cx="5867400" cy="2286000"/>
          </a:xfrm>
          <a:ln w="76200" cmpd="tri">
            <a:solidFill>
              <a:srgbClr val="FFFF00"/>
            </a:solidFill>
          </a:ln>
        </p:spPr>
        <p:txBody>
          <a:bodyPr>
            <a:normAutofit fontScale="92500" lnSpcReduction="20000"/>
          </a:bodyPr>
          <a:lstStyle/>
          <a:p>
            <a:pPr marL="0" indent="0" algn="ctr">
              <a:buNone/>
            </a:pPr>
            <a:endParaRPr lang="en-US" sz="1600" i="1" dirty="0" smtClean="0">
              <a:solidFill>
                <a:srgbClr val="FFFF00"/>
              </a:solidFill>
              <a:latin typeface="Monotype Corsiva" pitchFamily="66" charset="0"/>
            </a:endParaRPr>
          </a:p>
          <a:p>
            <a:pPr marL="0" indent="0" algn="ctr">
              <a:buNone/>
            </a:pPr>
            <a:r>
              <a:rPr lang="en-US" sz="13000" i="1" dirty="0" smtClean="0">
                <a:solidFill>
                  <a:srgbClr val="FFFF00"/>
                </a:solidFill>
                <a:effectLst>
                  <a:outerShdw blurRad="38100" dist="38100" dir="2700000" algn="tl">
                    <a:srgbClr val="000000">
                      <a:alpha val="43137"/>
                    </a:srgbClr>
                  </a:outerShdw>
                </a:effectLst>
                <a:latin typeface="Monotype Corsiva" pitchFamily="66" charset="0"/>
              </a:rPr>
              <a:t>~Allies~</a:t>
            </a:r>
            <a:r>
              <a:rPr lang="en-US" sz="1000" i="1" dirty="0" smtClean="0">
                <a:solidFill>
                  <a:srgbClr val="FFFF00"/>
                </a:solidFill>
                <a:effectLst>
                  <a:outerShdw blurRad="38100" dist="38100" dir="2700000" algn="tl">
                    <a:srgbClr val="000000">
                      <a:alpha val="43137"/>
                    </a:srgbClr>
                  </a:outerShdw>
                </a:effectLst>
                <a:latin typeface="Monotype Corsiva" pitchFamily="66" charset="0"/>
              </a:rPr>
              <a:t>                    </a:t>
            </a:r>
            <a:endParaRPr lang="en-US" sz="13000" i="1"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4" name="TextBox 3"/>
          <p:cNvSpPr txBox="1"/>
          <p:nvPr/>
        </p:nvSpPr>
        <p:spPr>
          <a:xfrm>
            <a:off x="1905000" y="4953000"/>
            <a:ext cx="5355953" cy="646331"/>
          </a:xfrm>
          <a:prstGeom prst="rect">
            <a:avLst/>
          </a:prstGeom>
          <a:noFill/>
        </p:spPr>
        <p:txBody>
          <a:bodyPr wrap="none" rtlCol="0">
            <a:spAutoFit/>
          </a:bodyPr>
          <a:lstStyle/>
          <a:p>
            <a:r>
              <a:rPr lang="en-US" sz="3600" dirty="0" smtClean="0">
                <a:solidFill>
                  <a:srgbClr val="FFFF00"/>
                </a:solidFill>
                <a:latin typeface="Monotype Corsiva" pitchFamily="66" charset="0"/>
              </a:rPr>
              <a:t>We didn’t win this on our own!</a:t>
            </a:r>
            <a:endParaRPr lang="en-US" sz="3600" dirty="0">
              <a:solidFill>
                <a:srgbClr val="FFFF00"/>
              </a:solidFill>
              <a:latin typeface="Monotype Corsiva" pitchFamily="66" charset="0"/>
            </a:endParaRPr>
          </a:p>
        </p:txBody>
      </p:sp>
      <p:pic>
        <p:nvPicPr>
          <p:cNvPr id="5" name="MS900065449[1].mi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81000" y="6172200"/>
            <a:ext cx="381000" cy="381000"/>
          </a:xfrm>
          <a:prstGeom prst="rect">
            <a:avLst/>
          </a:prstGeom>
        </p:spPr>
      </p:pic>
      <p:sp>
        <p:nvSpPr>
          <p:cNvPr id="2" name="Slide Number Placeholder 1"/>
          <p:cNvSpPr>
            <a:spLocks noGrp="1"/>
          </p:cNvSpPr>
          <p:nvPr>
            <p:ph type="sldNum" sz="quarter" idx="12"/>
          </p:nvPr>
        </p:nvSpPr>
        <p:spPr/>
        <p:txBody>
          <a:bodyPr/>
          <a:lstStyle/>
          <a:p>
            <a:fld id="{DCC7E039-3C89-4DC3-BA88-9DDE2334C5A3}" type="slidenum">
              <a:rPr lang="en-US" smtClean="0"/>
              <a:t>15</a:t>
            </a:fld>
            <a:endParaRPr lang="en-US" dirty="0"/>
          </a:p>
        </p:txBody>
      </p:sp>
    </p:spTree>
    <p:extLst>
      <p:ext uri="{BB962C8B-B14F-4D97-AF65-F5344CB8AC3E}">
        <p14:creationId xmlns:p14="http://schemas.microsoft.com/office/powerpoint/2010/main" val="27785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0" fill="hold"/>
                                        <p:tgtEl>
                                          <p:spTgt spid="5"/>
                                        </p:tgtEl>
                                      </p:cBhvr>
                                    </p:cmd>
                                  </p:childTnLst>
                                </p:cTn>
                              </p:par>
                              <p:par>
                                <p:cTn id="7" presetID="10" presetClass="entr" presetSubtype="0" fill="hold" grpId="0" nodeType="withEffect">
                                  <p:stCondLst>
                                    <p:cond delay="125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6000" b="1" dirty="0" smtClean="0">
                <a:ln w="12700">
                  <a:solidFill>
                    <a:srgbClr val="FF0000"/>
                  </a:solidFill>
                </a:ln>
                <a:solidFill>
                  <a:schemeClr val="bg2">
                    <a:lumMod val="40000"/>
                    <a:lumOff val="60000"/>
                  </a:schemeClr>
                </a:solidFill>
                <a:effectLst>
                  <a:outerShdw blurRad="38100" dist="38100" dir="2700000" algn="tl">
                    <a:srgbClr val="000000">
                      <a:alpha val="43137"/>
                    </a:srgbClr>
                  </a:outerShdw>
                </a:effectLst>
                <a:latin typeface="Monotype Corsiva" pitchFamily="66" charset="0"/>
              </a:rPr>
              <a:t>The European Connections</a:t>
            </a:r>
            <a:endParaRPr lang="en-US" sz="6000" b="1" dirty="0">
              <a:ln w="12700">
                <a:solidFill>
                  <a:srgbClr val="FF0000"/>
                </a:solidFill>
              </a:ln>
              <a:solidFill>
                <a:schemeClr val="bg2">
                  <a:lumMod val="40000"/>
                  <a:lumOff val="60000"/>
                </a:schemeClr>
              </a:solidFill>
              <a:effectLst>
                <a:outerShdw blurRad="38100" dist="38100" dir="2700000" algn="tl">
                  <a:srgbClr val="000000">
                    <a:alpha val="43137"/>
                  </a:srgbClr>
                </a:outerShdw>
              </a:effectLst>
              <a:latin typeface="Monotype Corsiva" pitchFamily="66"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074107"/>
            <a:ext cx="2050766" cy="2649590"/>
          </a:xfrm>
          <a:prstGeom prst="rect">
            <a:avLst/>
          </a:prstGeom>
        </p:spPr>
      </p:pic>
      <p:sp>
        <p:nvSpPr>
          <p:cNvPr id="7" name="TextBox 6"/>
          <p:cNvSpPr txBox="1"/>
          <p:nvPr/>
        </p:nvSpPr>
        <p:spPr>
          <a:xfrm>
            <a:off x="1022991" y="1600200"/>
            <a:ext cx="3137013" cy="830997"/>
          </a:xfrm>
          <a:prstGeom prst="rect">
            <a:avLst/>
          </a:prstGeom>
          <a:solidFill>
            <a:schemeClr val="bg2"/>
          </a:solidFill>
        </p:spPr>
        <p:txBody>
          <a:bodyPr wrap="none" rtlCol="0">
            <a:spAutoFit/>
          </a:bodyPr>
          <a:lstStyle/>
          <a:p>
            <a:pPr algn="ctr"/>
            <a:r>
              <a:rPr lang="en-US" dirty="0" smtClean="0">
                <a:effectLst>
                  <a:outerShdw blurRad="38100" dist="38100" dir="2700000" algn="tl">
                    <a:srgbClr val="000000">
                      <a:alpha val="43137"/>
                    </a:srgbClr>
                  </a:outerShdw>
                </a:effectLst>
              </a:rPr>
              <a:t> </a:t>
            </a:r>
            <a:r>
              <a:rPr lang="en-US" sz="2400" i="1" dirty="0" smtClean="0">
                <a:effectLst>
                  <a:outerShdw blurRad="38100" dist="38100" dir="2700000" algn="tl">
                    <a:srgbClr val="000000">
                      <a:alpha val="43137"/>
                    </a:srgbClr>
                  </a:outerShdw>
                </a:effectLst>
                <a:latin typeface="Times New Roman" pitchFamily="18" charset="0"/>
                <a:cs typeface="Times New Roman" pitchFamily="18" charset="0"/>
              </a:rPr>
              <a:t>Pierre-Augustin Caron </a:t>
            </a:r>
          </a:p>
          <a:p>
            <a:pPr algn="ctr"/>
            <a:r>
              <a:rPr lang="en-US" sz="2400" i="1" dirty="0" smtClean="0">
                <a:effectLst>
                  <a:outerShdw blurRad="38100" dist="38100" dir="2700000" algn="tl">
                    <a:srgbClr val="000000">
                      <a:alpha val="43137"/>
                    </a:srgbClr>
                  </a:outerShdw>
                </a:effectLst>
                <a:latin typeface="Times New Roman" pitchFamily="18" charset="0"/>
                <a:cs typeface="Times New Roman" pitchFamily="18" charset="0"/>
              </a:rPr>
              <a:t>deBeaumarchais</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884658" y="4679196"/>
            <a:ext cx="3534942" cy="1938992"/>
          </a:xfrm>
          <a:prstGeom prst="rect">
            <a:avLst/>
          </a:prstGeom>
          <a:noFill/>
        </p:spPr>
        <p:txBody>
          <a:bodyPr wrap="none" rtlCol="0">
            <a:spAutoFit/>
          </a:bodyPr>
          <a:lstStyle/>
          <a:p>
            <a:r>
              <a:rPr lang="en-US" sz="2000" dirty="0" smtClean="0">
                <a:latin typeface="Times New Roman" pitchFamily="18" charset="0"/>
                <a:cs typeface="Times New Roman" pitchFamily="18" charset="0"/>
              </a:rPr>
              <a:t>Composer, inventor and author</a:t>
            </a:r>
          </a:p>
          <a:p>
            <a:r>
              <a:rPr lang="en-US" sz="2000" dirty="0" smtClean="0">
                <a:latin typeface="Times New Roman" pitchFamily="18" charset="0"/>
                <a:cs typeface="Times New Roman" pitchFamily="18" charset="0"/>
              </a:rPr>
              <a:t>of the three “Figaro” plays, he</a:t>
            </a:r>
          </a:p>
          <a:p>
            <a:r>
              <a:rPr lang="en-US" sz="2000" dirty="0">
                <a:latin typeface="Times New Roman" pitchFamily="18" charset="0"/>
                <a:cs typeface="Times New Roman" pitchFamily="18" charset="0"/>
              </a:rPr>
              <a:t>w</a:t>
            </a:r>
            <a:r>
              <a:rPr lang="en-US" sz="2000" dirty="0" smtClean="0">
                <a:latin typeface="Times New Roman" pitchFamily="18" charset="0"/>
                <a:cs typeface="Times New Roman" pitchFamily="18" charset="0"/>
              </a:rPr>
              <a:t>ould be </a:t>
            </a:r>
            <a:r>
              <a:rPr lang="en-US" sz="2000" dirty="0">
                <a:latin typeface="Times New Roman" pitchFamily="18" charset="0"/>
                <a:cs typeface="Times New Roman" pitchFamily="18" charset="0"/>
              </a:rPr>
              <a:t>a</a:t>
            </a:r>
            <a:r>
              <a:rPr lang="en-US" sz="2000" dirty="0" smtClean="0">
                <a:latin typeface="Times New Roman" pitchFamily="18" charset="0"/>
                <a:cs typeface="Times New Roman" pitchFamily="18" charset="0"/>
              </a:rPr>
              <a:t> driving force behind</a:t>
            </a:r>
          </a:p>
          <a:p>
            <a:r>
              <a:rPr lang="en-US" sz="2000" b="1" i="1" dirty="0" smtClean="0">
                <a:latin typeface="Times New Roman" pitchFamily="18" charset="0"/>
                <a:cs typeface="Times New Roman" pitchFamily="18" charset="0"/>
              </a:rPr>
              <a:t>Hortalez et cie, </a:t>
            </a:r>
            <a:r>
              <a:rPr lang="en-US" sz="2000" dirty="0" smtClean="0">
                <a:latin typeface="Times New Roman" pitchFamily="18" charset="0"/>
                <a:cs typeface="Times New Roman" pitchFamily="18" charset="0"/>
              </a:rPr>
              <a:t>a joint Franco-</a:t>
            </a:r>
          </a:p>
          <a:p>
            <a:r>
              <a:rPr lang="en-US" sz="2000" dirty="0" smtClean="0">
                <a:latin typeface="Times New Roman" pitchFamily="18" charset="0"/>
                <a:cs typeface="Times New Roman" pitchFamily="18" charset="0"/>
              </a:rPr>
              <a:t>Spanish venture to smuggle war </a:t>
            </a:r>
          </a:p>
          <a:p>
            <a:r>
              <a:rPr lang="en-US" sz="2000" dirty="0" smtClean="0">
                <a:latin typeface="Times New Roman" pitchFamily="18" charset="0"/>
                <a:cs typeface="Times New Roman" pitchFamily="18" charset="0"/>
              </a:rPr>
              <a:t>materiél to the rebel colonists.</a:t>
            </a:r>
            <a:endParaRPr lang="en-US" sz="2000" dirty="0">
              <a:latin typeface="Times New Roman" pitchFamily="18" charset="0"/>
              <a:cs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026" y="1981200"/>
            <a:ext cx="2403574" cy="2403574"/>
          </a:xfrm>
          <a:prstGeom prst="rect">
            <a:avLst/>
          </a:prstGeom>
        </p:spPr>
      </p:pic>
      <p:sp>
        <p:nvSpPr>
          <p:cNvPr id="12" name="Oval Callout 11"/>
          <p:cNvSpPr/>
          <p:nvPr/>
        </p:nvSpPr>
        <p:spPr>
          <a:xfrm>
            <a:off x="6553200" y="990600"/>
            <a:ext cx="2438400" cy="1219200"/>
          </a:xfrm>
          <a:prstGeom prst="wedgeEllipseCallout">
            <a:avLst>
              <a:gd name="adj1" fmla="val -47275"/>
              <a:gd name="adj2" fmla="val 109533"/>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i="1" dirty="0" smtClean="0">
                <a:effectLst>
                  <a:outerShdw blurRad="38100" dist="38100" dir="2700000" algn="tl">
                    <a:srgbClr val="000000">
                      <a:alpha val="43137"/>
                    </a:srgbClr>
                  </a:outerShdw>
                </a:effectLst>
                <a:latin typeface="Times New Roman" pitchFamily="18" charset="0"/>
                <a:cs typeface="Times New Roman" pitchFamily="18" charset="0"/>
              </a:rPr>
              <a:t>What was I</a:t>
            </a:r>
          </a:p>
          <a:p>
            <a:pPr algn="ctr"/>
            <a:r>
              <a:rPr lang="en-US" sz="2500" b="1" i="1" dirty="0" smtClean="0">
                <a:effectLst>
                  <a:outerShdw blurRad="38100" dist="38100" dir="2700000" algn="tl">
                    <a:srgbClr val="000000">
                      <a:alpha val="43137"/>
                    </a:srgbClr>
                  </a:outerShdw>
                </a:effectLst>
                <a:latin typeface="Times New Roman" pitchFamily="18" charset="0"/>
                <a:cs typeface="Times New Roman" pitchFamily="18" charset="0"/>
              </a:rPr>
              <a:t>thinking?</a:t>
            </a:r>
            <a:endParaRPr lang="en-US" sz="2500" b="1" i="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TextBox 12"/>
          <p:cNvSpPr txBox="1"/>
          <p:nvPr/>
        </p:nvSpPr>
        <p:spPr>
          <a:xfrm>
            <a:off x="5181600" y="4419600"/>
            <a:ext cx="2876108" cy="584775"/>
          </a:xfrm>
          <a:prstGeom prst="rect">
            <a:avLst/>
          </a:prstGeom>
          <a:noFill/>
        </p:spPr>
        <p:txBody>
          <a:bodyPr wrap="none" rtlCol="0">
            <a:spAutoFit/>
          </a:bodyPr>
          <a:lstStyle/>
          <a:p>
            <a:r>
              <a:rPr lang="en-US" sz="3200" b="1" i="1" dirty="0" smtClean="0">
                <a:ln>
                  <a:solidFill>
                    <a:schemeClr val="accent1"/>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King Louis XVI</a:t>
            </a:r>
            <a:endParaRPr lang="en-US" sz="3200" b="1" i="1" dirty="0">
              <a:ln>
                <a:solidFill>
                  <a:schemeClr val="accent1"/>
                </a:solidFill>
              </a:ln>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4" name="TextBox 13"/>
          <p:cNvSpPr txBox="1"/>
          <p:nvPr/>
        </p:nvSpPr>
        <p:spPr>
          <a:xfrm>
            <a:off x="5088227" y="4953000"/>
            <a:ext cx="3429144" cy="1323439"/>
          </a:xfrm>
          <a:prstGeom prst="rect">
            <a:avLst/>
          </a:prstGeom>
          <a:noFill/>
        </p:spPr>
        <p:txBody>
          <a:bodyPr wrap="none" rtlCol="0">
            <a:spAutoFit/>
          </a:bodyPr>
          <a:lstStyle/>
          <a:p>
            <a:r>
              <a:rPr lang="en-US" sz="2000" dirty="0" smtClean="0">
                <a:latin typeface="Times New Roman" pitchFamily="18" charset="0"/>
                <a:cs typeface="Times New Roman" pitchFamily="18" charset="0"/>
              </a:rPr>
              <a:t>The French monarch’s decision</a:t>
            </a:r>
          </a:p>
          <a:p>
            <a:r>
              <a:rPr lang="en-US" sz="2000" dirty="0">
                <a:latin typeface="Times New Roman" pitchFamily="18" charset="0"/>
                <a:cs typeface="Times New Roman" pitchFamily="18" charset="0"/>
              </a:rPr>
              <a:t>t</a:t>
            </a:r>
            <a:r>
              <a:rPr lang="en-US" sz="2000" dirty="0" smtClean="0">
                <a:latin typeface="Times New Roman" pitchFamily="18" charset="0"/>
                <a:cs typeface="Times New Roman" pitchFamily="18" charset="0"/>
              </a:rPr>
              <a:t>o aid the American rebels</a:t>
            </a:r>
          </a:p>
          <a:p>
            <a:r>
              <a:rPr lang="en-US" sz="2000" dirty="0" smtClean="0">
                <a:latin typeface="Times New Roman" pitchFamily="18" charset="0"/>
                <a:cs typeface="Times New Roman" pitchFamily="18" charset="0"/>
              </a:rPr>
              <a:t>would eventually sow the seeds</a:t>
            </a:r>
          </a:p>
          <a:p>
            <a:r>
              <a:rPr lang="en-US" sz="2000" dirty="0">
                <a:latin typeface="Times New Roman" pitchFamily="18" charset="0"/>
                <a:cs typeface="Times New Roman" pitchFamily="18" charset="0"/>
              </a:rPr>
              <a:t>o</a:t>
            </a:r>
            <a:r>
              <a:rPr lang="en-US" sz="2000" dirty="0" smtClean="0">
                <a:latin typeface="Times New Roman" pitchFamily="18" charset="0"/>
                <a:cs typeface="Times New Roman" pitchFamily="18" charset="0"/>
              </a:rPr>
              <a:t>f his own destruction.</a:t>
            </a:r>
          </a:p>
        </p:txBody>
      </p:sp>
      <p:sp>
        <p:nvSpPr>
          <p:cNvPr id="4" name="TextBox 3"/>
          <p:cNvSpPr txBox="1"/>
          <p:nvPr/>
        </p:nvSpPr>
        <p:spPr>
          <a:xfrm>
            <a:off x="2627559" y="990600"/>
            <a:ext cx="3666045" cy="707886"/>
          </a:xfrm>
          <a:prstGeom prst="rect">
            <a:avLst/>
          </a:prstGeom>
          <a:noFill/>
        </p:spPr>
        <p:txBody>
          <a:bodyPr wrap="square" rtlCol="0">
            <a:spAutoFit/>
          </a:bodyPr>
          <a:lstStyle/>
          <a:p>
            <a:pPr algn="ctr"/>
            <a:r>
              <a:rPr lang="en-US" sz="4000" dirty="0" smtClean="0">
                <a:solidFill>
                  <a:schemeClr val="bg2">
                    <a:lumMod val="20000"/>
                    <a:lumOff val="80000"/>
                  </a:schemeClr>
                </a:solidFill>
                <a:effectLst>
                  <a:outerShdw blurRad="38100" dist="38100" dir="2700000" algn="tl">
                    <a:srgbClr val="000000">
                      <a:alpha val="43137"/>
                    </a:srgbClr>
                  </a:outerShdw>
                </a:effectLst>
                <a:latin typeface="Monotype Corsiva" pitchFamily="66" charset="0"/>
              </a:rPr>
              <a:t>Vive la France!</a:t>
            </a:r>
            <a:endParaRPr lang="en-US" sz="4000" dirty="0">
              <a:solidFill>
                <a:srgbClr val="FF0066"/>
              </a:solidFill>
              <a:effectLst>
                <a:outerShdw blurRad="38100" dist="38100" dir="2700000" algn="tl">
                  <a:srgbClr val="000000">
                    <a:alpha val="43137"/>
                  </a:srgbClr>
                </a:outerShdw>
              </a:effectLst>
              <a:latin typeface="Monotype Corsiva" pitchFamily="66" charset="0"/>
            </a:endParaRPr>
          </a:p>
        </p:txBody>
      </p:sp>
      <p:sp>
        <p:nvSpPr>
          <p:cNvPr id="6" name="Slide Number Placeholder 5"/>
          <p:cNvSpPr>
            <a:spLocks noGrp="1"/>
          </p:cNvSpPr>
          <p:nvPr>
            <p:ph type="sldNum" sz="quarter" idx="12"/>
          </p:nvPr>
        </p:nvSpPr>
        <p:spPr/>
        <p:txBody>
          <a:bodyPr/>
          <a:lstStyle/>
          <a:p>
            <a:fld id="{DCC7E039-3C89-4DC3-BA88-9DDE2334C5A3}" type="slidenum">
              <a:rPr lang="en-US" smtClean="0"/>
              <a:t>16</a:t>
            </a:fld>
            <a:endParaRPr lang="en-US" dirty="0"/>
          </a:p>
        </p:txBody>
      </p:sp>
    </p:spTree>
    <p:extLst>
      <p:ext uri="{BB962C8B-B14F-4D97-AF65-F5344CB8AC3E}">
        <p14:creationId xmlns:p14="http://schemas.microsoft.com/office/powerpoint/2010/main" val="3661458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707" y="2133600"/>
            <a:ext cx="2584293" cy="2416314"/>
          </a:xfrm>
          <a:prstGeom prst="rect">
            <a:avLst/>
          </a:prstGeom>
        </p:spPr>
      </p:pic>
      <p:sp>
        <p:nvSpPr>
          <p:cNvPr id="5" name="TextBox 4"/>
          <p:cNvSpPr txBox="1"/>
          <p:nvPr/>
        </p:nvSpPr>
        <p:spPr>
          <a:xfrm>
            <a:off x="378453" y="4553506"/>
            <a:ext cx="4498347" cy="1938992"/>
          </a:xfrm>
          <a:prstGeom prst="rect">
            <a:avLst/>
          </a:prstGeom>
          <a:noFill/>
        </p:spPr>
        <p:txBody>
          <a:bodyPr wrap="none" rtlCol="0">
            <a:spAutoFit/>
          </a:bodyPr>
          <a:lstStyle/>
          <a:p>
            <a:r>
              <a:rPr lang="en-US" sz="2000" dirty="0" smtClean="0">
                <a:latin typeface="Times New Roman" pitchFamily="18" charset="0"/>
                <a:cs typeface="Times New Roman" pitchFamily="18" charset="0"/>
              </a:rPr>
              <a:t>Viscount of Galvezton, Count of</a:t>
            </a:r>
          </a:p>
          <a:p>
            <a:r>
              <a:rPr lang="en-US" sz="2000" dirty="0" smtClean="0">
                <a:latin typeface="Times New Roman" pitchFamily="18" charset="0"/>
                <a:cs typeface="Times New Roman" pitchFamily="18" charset="0"/>
              </a:rPr>
              <a:t>Galvez and 61</a:t>
            </a:r>
            <a:r>
              <a:rPr lang="en-US" sz="2000" baseline="30000" dirty="0" smtClean="0">
                <a:latin typeface="Times New Roman" pitchFamily="18" charset="0"/>
                <a:cs typeface="Times New Roman" pitchFamily="18" charset="0"/>
              </a:rPr>
              <a:t>st</a:t>
            </a:r>
            <a:r>
              <a:rPr lang="en-US" sz="2000" dirty="0" smtClean="0">
                <a:latin typeface="Times New Roman" pitchFamily="18" charset="0"/>
                <a:cs typeface="Times New Roman" pitchFamily="18" charset="0"/>
              </a:rPr>
              <a:t> Viceroy of New Spain.</a:t>
            </a:r>
          </a:p>
          <a:p>
            <a:r>
              <a:rPr lang="en-US" sz="2000" dirty="0" smtClean="0">
                <a:latin typeface="Times New Roman" pitchFamily="18" charset="0"/>
                <a:cs typeface="Times New Roman" pitchFamily="18" charset="0"/>
              </a:rPr>
              <a:t>He aided the 13 Colonies by shipping</a:t>
            </a:r>
          </a:p>
          <a:p>
            <a:r>
              <a:rPr lang="en-US" sz="2000" dirty="0">
                <a:latin typeface="Times New Roman" pitchFamily="18" charset="0"/>
                <a:cs typeface="Times New Roman" pitchFamily="18" charset="0"/>
              </a:rPr>
              <a:t>s</a:t>
            </a:r>
            <a:r>
              <a:rPr lang="en-US" sz="2000" dirty="0" smtClean="0">
                <a:latin typeface="Times New Roman" pitchFamily="18" charset="0"/>
                <a:cs typeface="Times New Roman" pitchFamily="18" charset="0"/>
              </a:rPr>
              <a:t>upplies from Hortalez up the Mississippi</a:t>
            </a:r>
          </a:p>
          <a:p>
            <a:r>
              <a:rPr lang="en-US" sz="2000" dirty="0">
                <a:latin typeface="Times New Roman" pitchFamily="18" charset="0"/>
                <a:cs typeface="Times New Roman" pitchFamily="18" charset="0"/>
              </a:rPr>
              <a:t>a</a:t>
            </a:r>
            <a:r>
              <a:rPr lang="en-US" sz="2000" dirty="0" smtClean="0">
                <a:latin typeface="Times New Roman" pitchFamily="18" charset="0"/>
                <a:cs typeface="Times New Roman" pitchFamily="18" charset="0"/>
              </a:rPr>
              <a:t>nd by taking military action against the</a:t>
            </a:r>
          </a:p>
          <a:p>
            <a:r>
              <a:rPr lang="en-US" sz="2000" dirty="0" smtClean="0">
                <a:latin typeface="Times New Roman" pitchFamily="18" charset="0"/>
                <a:cs typeface="Times New Roman" pitchFamily="18" charset="0"/>
              </a:rPr>
              <a:t>British in the Floridas.</a:t>
            </a:r>
            <a:endParaRPr lang="en-US" sz="2000" dirty="0">
              <a:latin typeface="Times New Roman" pitchFamily="18" charset="0"/>
              <a:cs typeface="Times New Roman" pitchFamily="18" charset="0"/>
            </a:endParaRPr>
          </a:p>
        </p:txBody>
      </p:sp>
      <p:sp>
        <p:nvSpPr>
          <p:cNvPr id="6" name="TextBox 5"/>
          <p:cNvSpPr txBox="1"/>
          <p:nvPr/>
        </p:nvSpPr>
        <p:spPr>
          <a:xfrm>
            <a:off x="564396" y="1600200"/>
            <a:ext cx="3864969" cy="461665"/>
          </a:xfrm>
          <a:prstGeom prst="rect">
            <a:avLst/>
          </a:prstGeom>
          <a:noFill/>
        </p:spPr>
        <p:txBody>
          <a:bodyPr wrap="none" rtlCol="0">
            <a:spAutoFit/>
          </a:bodyPr>
          <a:lstStyle/>
          <a:p>
            <a:r>
              <a:rPr lang="en-US" sz="2400" i="1" dirty="0" smtClean="0">
                <a:latin typeface="Times New Roman" pitchFamily="18" charset="0"/>
                <a:cs typeface="Times New Roman" pitchFamily="18" charset="0"/>
              </a:rPr>
              <a:t>Bernardo de Galvez y Madrid</a:t>
            </a:r>
            <a:endParaRPr lang="en-US" sz="2400" i="1" dirty="0">
              <a:latin typeface="Times New Roman" pitchFamily="18" charset="0"/>
              <a:cs typeface="Times New Roman" pitchFamily="18" charset="0"/>
            </a:endParaRPr>
          </a:p>
        </p:txBody>
      </p:sp>
      <p:sp>
        <p:nvSpPr>
          <p:cNvPr id="7" name="TextBox 6"/>
          <p:cNvSpPr txBox="1"/>
          <p:nvPr/>
        </p:nvSpPr>
        <p:spPr>
          <a:xfrm>
            <a:off x="1250196" y="762000"/>
            <a:ext cx="2714205" cy="707886"/>
          </a:xfrm>
          <a:prstGeom prst="rect">
            <a:avLst/>
          </a:prstGeom>
          <a:noFill/>
        </p:spPr>
        <p:txBody>
          <a:bodyPr wrap="none" rtlCol="0">
            <a:spAutoFit/>
          </a:bodyPr>
          <a:lstStyle/>
          <a:p>
            <a:r>
              <a:rPr lang="en-US" sz="4000" b="1" i="1" dirty="0" smtClean="0">
                <a:solidFill>
                  <a:srgbClr val="FF0000"/>
                </a:solidFill>
                <a:effectLst>
                  <a:outerShdw blurRad="38100" dist="38100" dir="2700000" algn="tl">
                    <a:srgbClr val="000000">
                      <a:alpha val="43137"/>
                    </a:srgbClr>
                  </a:outerShdw>
                </a:effectLst>
                <a:latin typeface="Monotype Corsiva" pitchFamily="66" charset="0"/>
                <a:cs typeface="Times New Roman" pitchFamily="18" charset="0"/>
              </a:rPr>
              <a:t>Vivá España!</a:t>
            </a:r>
            <a:endParaRPr lang="en-US" sz="4000" b="1" i="1" dirty="0">
              <a:solidFill>
                <a:srgbClr val="FF00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1784866"/>
            <a:ext cx="2533758" cy="2787134"/>
          </a:xfrm>
          <a:prstGeom prst="rect">
            <a:avLst/>
          </a:prstGeom>
          <a:solidFill>
            <a:schemeClr val="tx1"/>
          </a:solidFill>
          <a:ln w="76200" cmpd="tri">
            <a:solidFill>
              <a:srgbClr val="FFCC00"/>
            </a:solidFill>
          </a:ln>
        </p:spPr>
      </p:pic>
      <p:sp>
        <p:nvSpPr>
          <p:cNvPr id="9" name="TextBox 8"/>
          <p:cNvSpPr txBox="1"/>
          <p:nvPr/>
        </p:nvSpPr>
        <p:spPr>
          <a:xfrm>
            <a:off x="5442616" y="762000"/>
            <a:ext cx="2568332" cy="707886"/>
          </a:xfrm>
          <a:prstGeom prst="rect">
            <a:avLst/>
          </a:prstGeom>
          <a:noFill/>
        </p:spPr>
        <p:txBody>
          <a:bodyPr wrap="none" rtlCol="0">
            <a:spAutoFit/>
          </a:bodyPr>
          <a:lstStyle/>
          <a:p>
            <a:r>
              <a:rPr lang="en-US" sz="4000" b="1" i="1" dirty="0" smtClean="0">
                <a:solidFill>
                  <a:srgbClr val="FFC000"/>
                </a:solidFill>
                <a:effectLst>
                  <a:outerShdw blurRad="38100" dist="38100" dir="2700000" algn="tl">
                    <a:srgbClr val="000000">
                      <a:alpha val="43137"/>
                    </a:srgbClr>
                  </a:outerShdw>
                </a:effectLst>
                <a:latin typeface="Monotype Corsiva" pitchFamily="66" charset="0"/>
              </a:rPr>
              <a:t>Dutch Treat!</a:t>
            </a:r>
            <a:endParaRPr lang="en-US" sz="4000" b="1" i="1" dirty="0">
              <a:solidFill>
                <a:srgbClr val="FFC000"/>
              </a:solidFill>
              <a:effectLst>
                <a:outerShdw blurRad="38100" dist="38100" dir="2700000" algn="tl">
                  <a:srgbClr val="000000">
                    <a:alpha val="43137"/>
                  </a:srgbClr>
                </a:outerShdw>
              </a:effectLst>
              <a:latin typeface="Monotype Corsiva" pitchFamily="66" charset="0"/>
            </a:endParaRPr>
          </a:p>
        </p:txBody>
      </p:sp>
      <p:sp>
        <p:nvSpPr>
          <p:cNvPr id="10" name="TextBox 9"/>
          <p:cNvSpPr txBox="1"/>
          <p:nvPr/>
        </p:nvSpPr>
        <p:spPr>
          <a:xfrm>
            <a:off x="5184528" y="4658538"/>
            <a:ext cx="3291286" cy="1323439"/>
          </a:xfrm>
          <a:prstGeom prst="rect">
            <a:avLst/>
          </a:prstGeom>
          <a:noFill/>
        </p:spPr>
        <p:txBody>
          <a:bodyPr wrap="none" rtlCol="0">
            <a:spAutoFit/>
          </a:bodyPr>
          <a:lstStyle/>
          <a:p>
            <a:r>
              <a:rPr lang="en-US" sz="2000" dirty="0" smtClean="0">
                <a:latin typeface="Times New Roman" pitchFamily="18" charset="0"/>
                <a:cs typeface="Times New Roman" pitchFamily="18" charset="0"/>
              </a:rPr>
              <a:t>Dutch aid in the form of arms </a:t>
            </a:r>
          </a:p>
          <a:p>
            <a:r>
              <a:rPr lang="en-US" sz="2000" dirty="0">
                <a:latin typeface="Times New Roman" pitchFamily="18" charset="0"/>
                <a:cs typeface="Times New Roman" pitchFamily="18" charset="0"/>
              </a:rPr>
              <a:t>a</a:t>
            </a:r>
            <a:r>
              <a:rPr lang="en-US" sz="2000" dirty="0" smtClean="0">
                <a:latin typeface="Times New Roman" pitchFamily="18" charset="0"/>
                <a:cs typeface="Times New Roman" pitchFamily="18" charset="0"/>
              </a:rPr>
              <a:t>nd munitions was smuggled </a:t>
            </a:r>
          </a:p>
          <a:p>
            <a:r>
              <a:rPr lang="en-US" sz="2000" dirty="0">
                <a:latin typeface="Times New Roman" pitchFamily="18" charset="0"/>
                <a:cs typeface="Times New Roman" pitchFamily="18" charset="0"/>
              </a:rPr>
              <a:t>t</a:t>
            </a:r>
            <a:r>
              <a:rPr lang="en-US" sz="2000" dirty="0" smtClean="0">
                <a:latin typeface="Times New Roman" pitchFamily="18" charset="0"/>
                <a:cs typeface="Times New Roman" pitchFamily="18" charset="0"/>
              </a:rPr>
              <a:t>o the Americans through the</a:t>
            </a:r>
          </a:p>
          <a:p>
            <a:r>
              <a:rPr lang="en-US" sz="2000" dirty="0" smtClean="0">
                <a:latin typeface="Times New Roman" pitchFamily="18" charset="0"/>
                <a:cs typeface="Times New Roman" pitchFamily="18" charset="0"/>
              </a:rPr>
              <a:t>Dutch island of St. Eustatius.</a:t>
            </a:r>
            <a:endParaRPr lang="en-US" sz="20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17</a:t>
            </a:fld>
            <a:endParaRPr lang="en-US" dirty="0"/>
          </a:p>
        </p:txBody>
      </p:sp>
    </p:spTree>
    <p:extLst>
      <p:ext uri="{BB962C8B-B14F-4D97-AF65-F5344CB8AC3E}">
        <p14:creationId xmlns:p14="http://schemas.microsoft.com/office/powerpoint/2010/main" val="41103571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143000"/>
          </a:xfrm>
        </p:spPr>
        <p:txBody>
          <a:bodyPr>
            <a:normAutofit/>
          </a:bodyPr>
          <a:lstStyle/>
          <a:p>
            <a:r>
              <a:rPr lang="en-US" sz="4600" i="1" u="sng"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At this point you might be wondering:</a:t>
            </a:r>
            <a:endParaRPr lang="en-US" sz="4600" i="1" u="sng"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8" name="TextBox 7"/>
          <p:cNvSpPr txBox="1"/>
          <p:nvPr/>
        </p:nvSpPr>
        <p:spPr>
          <a:xfrm>
            <a:off x="472698" y="1959114"/>
            <a:ext cx="7680702" cy="707886"/>
          </a:xfrm>
          <a:prstGeom prst="rect">
            <a:avLst/>
          </a:prstGeom>
          <a:noFill/>
        </p:spPr>
        <p:txBody>
          <a:bodyPr wrap="square" rtlCol="0">
            <a:spAutoFit/>
          </a:bodyPr>
          <a:lstStyle/>
          <a:p>
            <a:r>
              <a:rPr lang="en-US" sz="4000" dirty="0">
                <a:solidFill>
                  <a:srgbClr val="FFFF00"/>
                </a:solidFill>
                <a:latin typeface="Times New Roman" pitchFamily="18" charset="0"/>
                <a:cs typeface="Times New Roman" pitchFamily="18" charset="0"/>
              </a:rPr>
              <a:t>Q: Just what is a </a:t>
            </a:r>
            <a:r>
              <a:rPr lang="en-US" sz="4000" i="1" u="sng" dirty="0">
                <a:solidFill>
                  <a:srgbClr val="FFFF00"/>
                </a:solidFill>
                <a:latin typeface="Times New Roman" pitchFamily="18" charset="0"/>
                <a:cs typeface="Times New Roman" pitchFamily="18" charset="0"/>
              </a:rPr>
              <a:t>Dragoon</a:t>
            </a:r>
            <a:r>
              <a:rPr lang="en-US" sz="4000" dirty="0">
                <a:solidFill>
                  <a:srgbClr val="FFFF00"/>
                </a:solidFill>
                <a:latin typeface="Times New Roman" pitchFamily="18" charset="0"/>
                <a:cs typeface="Times New Roman" pitchFamily="18" charset="0"/>
              </a:rPr>
              <a:t> anyway</a:t>
            </a:r>
            <a:r>
              <a:rPr lang="en-US" sz="4000" dirty="0" smtClean="0">
                <a:solidFill>
                  <a:srgbClr val="FFFF00"/>
                </a:solidFill>
                <a:latin typeface="Times New Roman" pitchFamily="18" charset="0"/>
                <a:cs typeface="Times New Roman" pitchFamily="18" charset="0"/>
              </a:rPr>
              <a:t>?</a:t>
            </a:r>
            <a:endParaRPr lang="en-US" sz="4000" dirty="0">
              <a:solidFill>
                <a:srgbClr val="FFFF00"/>
              </a:solidFill>
              <a:latin typeface="Times New Roman" pitchFamily="18" charset="0"/>
              <a:cs typeface="Times New Roman" pitchFamily="18" charset="0"/>
            </a:endParaRPr>
          </a:p>
        </p:txBody>
      </p:sp>
      <p:sp>
        <p:nvSpPr>
          <p:cNvPr id="9" name="TextBox 8"/>
          <p:cNvSpPr txBox="1"/>
          <p:nvPr/>
        </p:nvSpPr>
        <p:spPr>
          <a:xfrm>
            <a:off x="472698" y="3002340"/>
            <a:ext cx="7948010" cy="2062103"/>
          </a:xfrm>
          <a:prstGeom prst="rect">
            <a:avLst/>
          </a:prstGeom>
          <a:noFill/>
        </p:spPr>
        <p:txBody>
          <a:bodyPr wrap="none" rtlCol="0">
            <a:spAutoFit/>
          </a:bodyPr>
          <a:lstStyle/>
          <a:p>
            <a:r>
              <a:rPr lang="en-US" sz="3200" dirty="0">
                <a:solidFill>
                  <a:srgbClr val="FFC000"/>
                </a:solidFill>
                <a:latin typeface="Times New Roman" pitchFamily="18" charset="0"/>
                <a:cs typeface="Times New Roman" pitchFamily="18" charset="0"/>
              </a:rPr>
              <a:t>A: A Dragoon is a soldier trained to fight on </a:t>
            </a:r>
          </a:p>
          <a:p>
            <a:r>
              <a:rPr lang="en-US" sz="3200" dirty="0">
                <a:solidFill>
                  <a:srgbClr val="FFC000"/>
                </a:solidFill>
                <a:latin typeface="Times New Roman" pitchFamily="18" charset="0"/>
                <a:cs typeface="Times New Roman" pitchFamily="18" charset="0"/>
              </a:rPr>
              <a:t>     foot as an infantryman and on horseback</a:t>
            </a:r>
          </a:p>
          <a:p>
            <a:r>
              <a:rPr lang="en-US" sz="3200" dirty="0">
                <a:solidFill>
                  <a:srgbClr val="FFC000"/>
                </a:solidFill>
                <a:latin typeface="Times New Roman" pitchFamily="18" charset="0"/>
                <a:cs typeface="Times New Roman" pitchFamily="18" charset="0"/>
              </a:rPr>
              <a:t>     as a cavalryman</a:t>
            </a:r>
            <a:r>
              <a:rPr lang="en-US" sz="3200" dirty="0" smtClean="0">
                <a:solidFill>
                  <a:srgbClr val="FFC000"/>
                </a:solidFill>
                <a:latin typeface="Times New Roman" pitchFamily="18" charset="0"/>
                <a:cs typeface="Times New Roman" pitchFamily="18" charset="0"/>
              </a:rPr>
              <a:t>. What made a dragoon a</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a:t>
            </a:r>
            <a:r>
              <a:rPr lang="en-US" sz="3200" i="1" dirty="0" smtClean="0">
                <a:solidFill>
                  <a:srgbClr val="FFC000"/>
                </a:solidFill>
                <a:latin typeface="Times New Roman" pitchFamily="18" charset="0"/>
                <a:cs typeface="Times New Roman" pitchFamily="18" charset="0"/>
              </a:rPr>
              <a:t> Light </a:t>
            </a:r>
            <a:r>
              <a:rPr lang="en-US" sz="3200" dirty="0" smtClean="0">
                <a:solidFill>
                  <a:srgbClr val="FFC000"/>
                </a:solidFill>
                <a:latin typeface="Times New Roman" pitchFamily="18" charset="0"/>
                <a:cs typeface="Times New Roman" pitchFamily="18" charset="0"/>
              </a:rPr>
              <a:t>Dragoon was the stature of his mount.</a:t>
            </a:r>
            <a:endParaRPr lang="en-US" sz="3200" dirty="0">
              <a:solidFill>
                <a:srgbClr val="FFC000"/>
              </a:solidFill>
              <a:latin typeface="Times New Roman" pitchFamily="18" charset="0"/>
              <a:cs typeface="Times New Roman" pitchFamily="18" charset="0"/>
            </a:endParaRPr>
          </a:p>
        </p:txBody>
      </p:sp>
      <p:sp>
        <p:nvSpPr>
          <p:cNvPr id="11" name="Title 1"/>
          <p:cNvSpPr txBox="1">
            <a:spLocks/>
          </p:cNvSpPr>
          <p:nvPr/>
        </p:nvSpPr>
        <p:spPr>
          <a:xfrm>
            <a:off x="446867" y="4038600"/>
            <a:ext cx="8198972" cy="2438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3200" dirty="0">
              <a:solidFill>
                <a:srgbClr val="FFC000"/>
              </a:solidFill>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18</a:t>
            </a:fld>
            <a:endParaRPr lang="en-US" dirty="0"/>
          </a:p>
        </p:txBody>
      </p:sp>
    </p:spTree>
    <p:extLst>
      <p:ext uri="{BB962C8B-B14F-4D97-AF65-F5344CB8AC3E}">
        <p14:creationId xmlns:p14="http://schemas.microsoft.com/office/powerpoint/2010/main" val="124051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1000" y="1402140"/>
            <a:ext cx="7582525" cy="1569660"/>
          </a:xfrm>
          <a:prstGeom prst="rect">
            <a:avLst/>
          </a:prstGeom>
          <a:noFill/>
        </p:spPr>
        <p:txBody>
          <a:bodyPr wrap="none" rtlCol="0">
            <a:spAutoFit/>
          </a:bodyPr>
          <a:lstStyle/>
          <a:p>
            <a:r>
              <a:rPr lang="en-US" sz="3200" dirty="0">
                <a:solidFill>
                  <a:srgbClr val="FFC000"/>
                </a:solidFill>
                <a:latin typeface="Times New Roman" pitchFamily="18" charset="0"/>
                <a:cs typeface="Times New Roman" pitchFamily="18" charset="0"/>
              </a:rPr>
              <a:t>A: There are two speculative answers both </a:t>
            </a:r>
            <a:endParaRPr lang="en-US" sz="3200" dirty="0" smtClean="0">
              <a:solidFill>
                <a:srgbClr val="FFC000"/>
              </a:solidFill>
              <a:latin typeface="Times New Roman" pitchFamily="18" charset="0"/>
              <a:cs typeface="Times New Roman" pitchFamily="18" charset="0"/>
            </a:endParaRPr>
          </a:p>
          <a:p>
            <a:r>
              <a:rPr lang="en-US" sz="3200" dirty="0" smtClean="0">
                <a:solidFill>
                  <a:srgbClr val="FFC000"/>
                </a:solidFill>
                <a:latin typeface="Times New Roman" pitchFamily="18" charset="0"/>
                <a:cs typeface="Times New Roman" pitchFamily="18" charset="0"/>
              </a:rPr>
              <a:t>     based </a:t>
            </a:r>
            <a:r>
              <a:rPr lang="en-US" sz="3200" dirty="0">
                <a:solidFill>
                  <a:srgbClr val="FFC000"/>
                </a:solidFill>
                <a:latin typeface="Times New Roman" pitchFamily="18" charset="0"/>
                <a:cs typeface="Times New Roman" pitchFamily="18" charset="0"/>
              </a:rPr>
              <a:t>upon the French word for </a:t>
            </a:r>
            <a:r>
              <a:rPr lang="en-US" sz="3200" dirty="0" smtClean="0">
                <a:solidFill>
                  <a:srgbClr val="FFC000"/>
                </a:solidFill>
                <a:latin typeface="Times New Roman" pitchFamily="18" charset="0"/>
                <a:cs typeface="Times New Roman" pitchFamily="18" charset="0"/>
              </a:rPr>
              <a:t>dragon – </a:t>
            </a:r>
          </a:p>
          <a:p>
            <a:r>
              <a:rPr lang="en-US" sz="3200" b="1"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dragón</a:t>
            </a:r>
            <a:r>
              <a:rPr lang="en-US" sz="3200" b="1" i="1" dirty="0">
                <a:solidFill>
                  <a:srgbClr val="FFC000"/>
                </a:solidFill>
                <a:latin typeface="Times New Roman" pitchFamily="18" charset="0"/>
                <a:cs typeface="Times New Roman" pitchFamily="18" charset="0"/>
              </a:rPr>
              <a:t>:</a:t>
            </a:r>
            <a:endParaRPr lang="en-US" sz="3000" dirty="0">
              <a:solidFill>
                <a:srgbClr val="FFC000"/>
              </a:solidFill>
              <a:latin typeface="Times New Roman" pitchFamily="18" charset="0"/>
              <a:cs typeface="Times New Roman" pitchFamily="18" charset="0"/>
            </a:endParaRPr>
          </a:p>
        </p:txBody>
      </p:sp>
      <p:sp>
        <p:nvSpPr>
          <p:cNvPr id="6" name="TextBox 5"/>
          <p:cNvSpPr txBox="1"/>
          <p:nvPr/>
        </p:nvSpPr>
        <p:spPr>
          <a:xfrm>
            <a:off x="557120" y="3037582"/>
            <a:ext cx="7811754" cy="1077218"/>
          </a:xfrm>
          <a:prstGeom prst="rect">
            <a:avLst/>
          </a:prstGeom>
          <a:noFill/>
        </p:spPr>
        <p:txBody>
          <a:bodyPr wrap="none" rtlCol="0">
            <a:spAutoFit/>
          </a:bodyPr>
          <a:lstStyle/>
          <a:p>
            <a:r>
              <a:rPr lang="en-US" sz="3200" dirty="0">
                <a:solidFill>
                  <a:srgbClr val="FFFF00"/>
                </a:solidFill>
                <a:latin typeface="Times New Roman" pitchFamily="18" charset="0"/>
                <a:cs typeface="Times New Roman" pitchFamily="18" charset="0"/>
              </a:rPr>
              <a:t> </a:t>
            </a:r>
            <a:r>
              <a:rPr lang="en-US" sz="3200" dirty="0">
                <a:solidFill>
                  <a:srgbClr val="FFC000"/>
                </a:solidFill>
                <a:latin typeface="Times New Roman" pitchFamily="18" charset="0"/>
                <a:cs typeface="Times New Roman" pitchFamily="18" charset="0"/>
              </a:rPr>
              <a:t>1. A man on a horse wielding a fire-spitting </a:t>
            </a:r>
            <a:br>
              <a:rPr lang="en-US" sz="3200" dirty="0">
                <a:solidFill>
                  <a:srgbClr val="FFC000"/>
                </a:solidFill>
                <a:latin typeface="Times New Roman" pitchFamily="18" charset="0"/>
                <a:cs typeface="Times New Roman" pitchFamily="18" charset="0"/>
              </a:rPr>
            </a:br>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tube </a:t>
            </a:r>
            <a:r>
              <a:rPr lang="en-US" sz="3200" dirty="0">
                <a:solidFill>
                  <a:srgbClr val="FFC000"/>
                </a:solidFill>
                <a:latin typeface="Times New Roman" pitchFamily="18" charset="0"/>
                <a:cs typeface="Times New Roman" pitchFamily="18" charset="0"/>
              </a:rPr>
              <a:t>appeared to be a dragon-like </a:t>
            </a:r>
            <a:r>
              <a:rPr lang="en-US" sz="3200" dirty="0" smtClean="0">
                <a:solidFill>
                  <a:srgbClr val="FFC000"/>
                </a:solidFill>
                <a:latin typeface="Times New Roman" pitchFamily="18" charset="0"/>
                <a:cs typeface="Times New Roman" pitchFamily="18" charset="0"/>
              </a:rPr>
              <a:t>creature.</a:t>
            </a:r>
            <a:endParaRPr lang="en-US" sz="3000" dirty="0">
              <a:solidFill>
                <a:srgbClr val="FFC000"/>
              </a:solidFill>
              <a:latin typeface="Times New Roman" pitchFamily="18" charset="0"/>
              <a:cs typeface="Times New Roman" pitchFamily="18" charset="0"/>
            </a:endParaRPr>
          </a:p>
        </p:txBody>
      </p:sp>
      <p:sp>
        <p:nvSpPr>
          <p:cNvPr id="7" name="TextBox 6"/>
          <p:cNvSpPr txBox="1"/>
          <p:nvPr/>
        </p:nvSpPr>
        <p:spPr>
          <a:xfrm>
            <a:off x="564396" y="4302204"/>
            <a:ext cx="8081443" cy="1107996"/>
          </a:xfrm>
          <a:prstGeom prst="rect">
            <a:avLst/>
          </a:prstGeom>
          <a:noFill/>
        </p:spPr>
        <p:txBody>
          <a:bodyPr wrap="none" rtlCol="0">
            <a:spAutoFit/>
          </a:bodyPr>
          <a:lstStyle/>
          <a:p>
            <a:r>
              <a:rPr lang="en-US" sz="3200" dirty="0" smtClean="0">
                <a:solidFill>
                  <a:srgbClr val="FFFF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2. The flint-holding jaws of some more ornate</a:t>
            </a:r>
            <a:br>
              <a:rPr lang="en-US" sz="3200" dirty="0" smtClean="0">
                <a:solidFill>
                  <a:srgbClr val="FFC000"/>
                </a:solidFill>
                <a:latin typeface="Times New Roman" pitchFamily="18" charset="0"/>
                <a:cs typeface="Times New Roman" pitchFamily="18" charset="0"/>
              </a:rPr>
            </a:br>
            <a:r>
              <a:rPr lang="en-US" sz="3200" dirty="0" smtClean="0">
                <a:solidFill>
                  <a:srgbClr val="FFC000"/>
                </a:solidFill>
                <a:latin typeface="Times New Roman" pitchFamily="18" charset="0"/>
                <a:cs typeface="Times New Roman" pitchFamily="18" charset="0"/>
              </a:rPr>
              <a:t>     muskets were cast as dragon heads.</a:t>
            </a:r>
            <a:endParaRPr lang="en-US" sz="3000" dirty="0">
              <a:solidFill>
                <a:srgbClr val="FFC000"/>
              </a:solidFill>
              <a:latin typeface="Times New Roman" pitchFamily="18" charset="0"/>
              <a:cs typeface="Times New Roman" pitchFamily="18" charset="0"/>
            </a:endParaRPr>
          </a:p>
        </p:txBody>
      </p:sp>
      <p:sp>
        <p:nvSpPr>
          <p:cNvPr id="8" name="TextBox 7"/>
          <p:cNvSpPr txBox="1"/>
          <p:nvPr/>
        </p:nvSpPr>
        <p:spPr>
          <a:xfrm>
            <a:off x="441056" y="609600"/>
            <a:ext cx="8169544" cy="707886"/>
          </a:xfrm>
          <a:prstGeom prst="rect">
            <a:avLst/>
          </a:prstGeom>
          <a:noFill/>
        </p:spPr>
        <p:txBody>
          <a:bodyPr wrap="none" rtlCol="0">
            <a:spAutoFit/>
          </a:bodyPr>
          <a:lstStyle/>
          <a:p>
            <a:r>
              <a:rPr lang="en-US" sz="4000" dirty="0">
                <a:solidFill>
                  <a:srgbClr val="FFFF00"/>
                </a:solidFill>
                <a:latin typeface="Times New Roman" pitchFamily="18" charset="0"/>
                <a:cs typeface="Times New Roman" pitchFamily="18" charset="0"/>
              </a:rPr>
              <a:t>Q: Why are dragoons called dragoons?</a:t>
            </a:r>
          </a:p>
        </p:txBody>
      </p:sp>
      <p:sp>
        <p:nvSpPr>
          <p:cNvPr id="2" name="Slide Number Placeholder 1"/>
          <p:cNvSpPr>
            <a:spLocks noGrp="1"/>
          </p:cNvSpPr>
          <p:nvPr>
            <p:ph type="sldNum" sz="quarter" idx="12"/>
          </p:nvPr>
        </p:nvSpPr>
        <p:spPr/>
        <p:txBody>
          <a:bodyPr/>
          <a:lstStyle/>
          <a:p>
            <a:fld id="{DCC7E039-3C89-4DC3-BA88-9DDE2334C5A3}" type="slidenum">
              <a:rPr lang="en-US" smtClean="0"/>
              <a:t>19</a:t>
            </a:fld>
            <a:endParaRPr lang="en-US" dirty="0"/>
          </a:p>
        </p:txBody>
      </p:sp>
    </p:spTree>
    <p:extLst>
      <p:ext uri="{BB962C8B-B14F-4D97-AF65-F5344CB8AC3E}">
        <p14:creationId xmlns:p14="http://schemas.microsoft.com/office/powerpoint/2010/main" val="155321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412" y="791706"/>
            <a:ext cx="5052263" cy="5228094"/>
          </a:xfrm>
        </p:spPr>
        <p:txBody>
          <a:bodyPr>
            <a:normAutofit lnSpcReduction="10000"/>
          </a:bodyPr>
          <a:lstStyle/>
          <a:p>
            <a:pPr marL="0" indent="0">
              <a:buNone/>
            </a:pPr>
            <a:r>
              <a:rPr lang="en-US" sz="3500" dirty="0" smtClean="0">
                <a:solidFill>
                  <a:srgbClr val="FFFF00"/>
                </a:solidFill>
                <a:latin typeface="Times New Roman" pitchFamily="18" charset="0"/>
                <a:cs typeface="Times New Roman" pitchFamily="18" charset="0"/>
              </a:rPr>
              <a:t>The</a:t>
            </a:r>
            <a:r>
              <a:rPr lang="en-US" sz="3500" i="1" dirty="0" smtClean="0">
                <a:solidFill>
                  <a:srgbClr val="FFFF00"/>
                </a:solidFill>
                <a:latin typeface="Times New Roman" pitchFamily="18" charset="0"/>
                <a:cs typeface="Times New Roman" pitchFamily="18" charset="0"/>
              </a:rPr>
              <a:t> first </a:t>
            </a:r>
            <a:r>
              <a:rPr lang="en-US" sz="3500" dirty="0">
                <a:solidFill>
                  <a:srgbClr val="FFFF00"/>
                </a:solidFill>
                <a:latin typeface="Times New Roman" pitchFamily="18" charset="0"/>
                <a:cs typeface="Times New Roman" pitchFamily="18" charset="0"/>
              </a:rPr>
              <a:t>C</a:t>
            </a:r>
            <a:r>
              <a:rPr lang="en-US" sz="3500" dirty="0" smtClean="0">
                <a:solidFill>
                  <a:srgbClr val="FFFF00"/>
                </a:solidFill>
                <a:latin typeface="Times New Roman" pitchFamily="18" charset="0"/>
                <a:cs typeface="Times New Roman" pitchFamily="18" charset="0"/>
              </a:rPr>
              <a:t>ongressional cavalry regiment in </a:t>
            </a:r>
          </a:p>
          <a:p>
            <a:pPr marL="0" indent="0">
              <a:buNone/>
            </a:pPr>
            <a:r>
              <a:rPr lang="en-US" sz="3500" dirty="0" smtClean="0">
                <a:solidFill>
                  <a:srgbClr val="FFFF00"/>
                </a:solidFill>
                <a:latin typeface="Times New Roman" pitchFamily="18" charset="0"/>
                <a:cs typeface="Times New Roman" pitchFamily="18" charset="0"/>
              </a:rPr>
              <a:t>the history of the </a:t>
            </a:r>
          </a:p>
          <a:p>
            <a:pPr marL="0" indent="0">
              <a:buNone/>
            </a:pPr>
            <a:r>
              <a:rPr lang="en-US" sz="3500" dirty="0" smtClean="0">
                <a:solidFill>
                  <a:srgbClr val="FFFF00"/>
                </a:solidFill>
                <a:latin typeface="Times New Roman" pitchFamily="18" charset="0"/>
                <a:cs typeface="Times New Roman" pitchFamily="18" charset="0"/>
              </a:rPr>
              <a:t>United States Army </a:t>
            </a:r>
          </a:p>
          <a:p>
            <a:pPr marL="0" indent="0">
              <a:buNone/>
            </a:pPr>
            <a:r>
              <a:rPr lang="en-US" sz="3500" dirty="0" smtClean="0">
                <a:solidFill>
                  <a:srgbClr val="FFFF00"/>
                </a:solidFill>
                <a:latin typeface="Times New Roman" pitchFamily="18" charset="0"/>
                <a:cs typeface="Times New Roman" pitchFamily="18" charset="0"/>
              </a:rPr>
              <a:t>as authorized by the </a:t>
            </a:r>
          </a:p>
          <a:p>
            <a:pPr marL="0" indent="0">
              <a:buNone/>
            </a:pPr>
            <a:r>
              <a:rPr lang="en-US" sz="3500" dirty="0" smtClean="0">
                <a:solidFill>
                  <a:srgbClr val="FFFF00"/>
                </a:solidFill>
                <a:latin typeface="Times New Roman" pitchFamily="18" charset="0"/>
                <a:cs typeface="Times New Roman" pitchFamily="18" charset="0"/>
              </a:rPr>
              <a:t>Continental Congress </a:t>
            </a:r>
          </a:p>
          <a:p>
            <a:pPr marL="0" indent="0">
              <a:buNone/>
            </a:pPr>
            <a:r>
              <a:rPr lang="en-US" sz="3500" dirty="0" smtClean="0">
                <a:solidFill>
                  <a:srgbClr val="FFFF00"/>
                </a:solidFill>
                <a:latin typeface="Times New Roman" pitchFamily="18" charset="0"/>
                <a:cs typeface="Times New Roman" pitchFamily="18" charset="0"/>
              </a:rPr>
              <a:t>and commissioned on</a:t>
            </a:r>
          </a:p>
          <a:p>
            <a:pPr marL="0" indent="0">
              <a:buNone/>
            </a:pPr>
            <a:r>
              <a:rPr lang="en-US" sz="3500" dirty="0" smtClean="0">
                <a:solidFill>
                  <a:srgbClr val="FFFF00"/>
                </a:solidFill>
                <a:latin typeface="Times New Roman" pitchFamily="18" charset="0"/>
                <a:cs typeface="Times New Roman" pitchFamily="18" charset="0"/>
              </a:rPr>
              <a:t>Dec. 12, 1776 by</a:t>
            </a:r>
          </a:p>
          <a:p>
            <a:pPr marL="0" indent="0">
              <a:buNone/>
            </a:pPr>
            <a:r>
              <a:rPr lang="en-US" sz="3500" dirty="0" smtClean="0">
                <a:solidFill>
                  <a:srgbClr val="FFFF00"/>
                </a:solidFill>
                <a:latin typeface="Times New Roman" pitchFamily="18" charset="0"/>
                <a:cs typeface="Times New Roman" pitchFamily="18" charset="0"/>
              </a:rPr>
              <a:t>Gen. George Washington.</a:t>
            </a:r>
            <a:endParaRPr lang="en-US" sz="3500" dirty="0">
              <a:solidFill>
                <a:srgbClr val="FFFF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2675" y="914400"/>
            <a:ext cx="3270325"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DCC7E039-3C89-4DC3-BA88-9DDE2334C5A3}" type="slidenum">
              <a:rPr lang="en-US" smtClean="0"/>
              <a:t>2</a:t>
            </a:fld>
            <a:endParaRPr lang="en-US" dirty="0"/>
          </a:p>
        </p:txBody>
      </p:sp>
    </p:spTree>
    <p:extLst>
      <p:ext uri="{BB962C8B-B14F-4D97-AF65-F5344CB8AC3E}">
        <p14:creationId xmlns:p14="http://schemas.microsoft.com/office/powerpoint/2010/main" val="1586522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09600" y="1981200"/>
            <a:ext cx="7848600" cy="4401205"/>
          </a:xfrm>
          <a:prstGeom prst="rect">
            <a:avLst/>
          </a:prstGeom>
        </p:spPr>
        <p:txBody>
          <a:bodyPr wrap="square">
            <a:spAutoFit/>
          </a:bodyPr>
          <a:lstStyle/>
          <a:p>
            <a:r>
              <a:rPr lang="en-US" sz="2800" dirty="0">
                <a:solidFill>
                  <a:srgbClr val="FFC000"/>
                </a:solidFill>
                <a:latin typeface="Times New Roman" pitchFamily="18" charset="0"/>
                <a:cs typeface="Times New Roman" pitchFamily="18" charset="0"/>
              </a:rPr>
              <a:t>A: Although the </a:t>
            </a:r>
            <a:r>
              <a:rPr lang="en-US" sz="2800" dirty="0">
                <a:solidFill>
                  <a:srgbClr val="FFFF00"/>
                </a:solidFill>
                <a:latin typeface="Times New Roman" pitchFamily="18" charset="0"/>
                <a:cs typeface="Times New Roman" pitchFamily="18" charset="0"/>
              </a:rPr>
              <a:t>2</a:t>
            </a:r>
            <a:r>
              <a:rPr lang="en-US" sz="2800" baseline="30000" dirty="0">
                <a:solidFill>
                  <a:srgbClr val="FFFF00"/>
                </a:solidFill>
                <a:latin typeface="Times New Roman" pitchFamily="18" charset="0"/>
                <a:cs typeface="Times New Roman" pitchFamily="18" charset="0"/>
              </a:rPr>
              <a:t>nd</a:t>
            </a:r>
            <a:r>
              <a:rPr lang="en-US" sz="2800" dirty="0">
                <a:solidFill>
                  <a:srgbClr val="FFC000"/>
                </a:solidFill>
                <a:latin typeface="Times New Roman" pitchFamily="18" charset="0"/>
                <a:cs typeface="Times New Roman" pitchFamily="18" charset="0"/>
              </a:rPr>
              <a:t> never served as a </a:t>
            </a:r>
            <a:r>
              <a:rPr lang="en-US" sz="2800" dirty="0" smtClean="0">
                <a:solidFill>
                  <a:srgbClr val="FFC000"/>
                </a:solidFill>
                <a:latin typeface="Times New Roman" pitchFamily="18" charset="0"/>
                <a:cs typeface="Times New Roman" pitchFamily="18" charset="0"/>
              </a:rPr>
              <a:t>whole, it was the largest of the four Congressional, or Regular dragoon regiments with a maximum roster of approximately 416 men (troopers), NCOs, officers and supernumeraries, although never more than 250 “effectives” at any one time. However, the overall size of the regiment is what permitted it to perform the myriad duties it would undertake during the conflict. Over </a:t>
            </a:r>
            <a:r>
              <a:rPr lang="en-US" sz="2800" dirty="0">
                <a:solidFill>
                  <a:srgbClr val="FFC000"/>
                </a:solidFill>
                <a:latin typeface="Times New Roman" pitchFamily="18" charset="0"/>
                <a:cs typeface="Times New Roman" pitchFamily="18" charset="0"/>
              </a:rPr>
              <a:t>700 men would serve in </a:t>
            </a:r>
            <a:r>
              <a:rPr lang="en-US" sz="2800" dirty="0" smtClean="0">
                <a:solidFill>
                  <a:srgbClr val="FFC000"/>
                </a:solidFill>
                <a:latin typeface="Times New Roman" pitchFamily="18" charset="0"/>
                <a:cs typeface="Times New Roman" pitchFamily="18" charset="0"/>
              </a:rPr>
              <a:t>the </a:t>
            </a:r>
            <a:r>
              <a:rPr lang="en-US" sz="2800" dirty="0">
                <a:solidFill>
                  <a:srgbClr val="FFC000"/>
                </a:solidFill>
                <a:latin typeface="Times New Roman" pitchFamily="18" charset="0"/>
                <a:cs typeface="Times New Roman" pitchFamily="18" charset="0"/>
              </a:rPr>
              <a:t>regiment during the course of the war.</a:t>
            </a:r>
          </a:p>
        </p:txBody>
      </p:sp>
      <p:sp>
        <p:nvSpPr>
          <p:cNvPr id="5" name="TextBox 4"/>
          <p:cNvSpPr txBox="1"/>
          <p:nvPr/>
        </p:nvSpPr>
        <p:spPr>
          <a:xfrm>
            <a:off x="1219200" y="609600"/>
            <a:ext cx="6638356" cy="1261884"/>
          </a:xfrm>
          <a:prstGeom prst="rect">
            <a:avLst/>
          </a:prstGeom>
          <a:noFill/>
        </p:spPr>
        <p:txBody>
          <a:bodyPr wrap="none" rtlCol="0">
            <a:spAutoFit/>
          </a:bodyPr>
          <a:lstStyle/>
          <a:p>
            <a:r>
              <a:rPr lang="en-US" sz="3800" dirty="0">
                <a:solidFill>
                  <a:srgbClr val="FFFF00"/>
                </a:solidFill>
                <a:latin typeface="Times New Roman" pitchFamily="18" charset="0"/>
                <a:cs typeface="Times New Roman" pitchFamily="18" charset="0"/>
              </a:rPr>
              <a:t>Q: How many men </a:t>
            </a:r>
            <a:r>
              <a:rPr lang="en-US" sz="3800" dirty="0" smtClean="0">
                <a:solidFill>
                  <a:srgbClr val="FFFF00"/>
                </a:solidFill>
                <a:latin typeface="Times New Roman" pitchFamily="18" charset="0"/>
                <a:cs typeface="Times New Roman" pitchFamily="18" charset="0"/>
              </a:rPr>
              <a:t>served in the </a:t>
            </a:r>
          </a:p>
          <a:p>
            <a:r>
              <a:rPr lang="en-US" sz="3800" dirty="0" smtClean="0">
                <a:solidFill>
                  <a:srgbClr val="FFFF00"/>
                </a:solidFill>
                <a:latin typeface="Times New Roman" pitchFamily="18" charset="0"/>
                <a:cs typeface="Times New Roman" pitchFamily="18" charset="0"/>
              </a:rPr>
              <a:t>2</a:t>
            </a:r>
            <a:r>
              <a:rPr lang="en-US" sz="3800" baseline="30000" dirty="0" smtClean="0">
                <a:solidFill>
                  <a:srgbClr val="FFFF00"/>
                </a:solidFill>
                <a:latin typeface="Times New Roman" pitchFamily="18" charset="0"/>
                <a:cs typeface="Times New Roman" pitchFamily="18" charset="0"/>
              </a:rPr>
              <a:t>nd</a:t>
            </a:r>
            <a:r>
              <a:rPr lang="en-US" sz="3800" dirty="0" smtClean="0">
                <a:solidFill>
                  <a:srgbClr val="FFFF00"/>
                </a:solidFill>
                <a:latin typeface="Times New Roman" pitchFamily="18" charset="0"/>
                <a:cs typeface="Times New Roman" pitchFamily="18" charset="0"/>
              </a:rPr>
              <a:t> Dragoons during the war?</a:t>
            </a:r>
            <a:endParaRPr lang="en-US" sz="3800" dirty="0">
              <a:solidFill>
                <a:srgbClr val="FFFF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20</a:t>
            </a:fld>
            <a:endParaRPr lang="en-US" dirty="0"/>
          </a:p>
        </p:txBody>
      </p:sp>
    </p:spTree>
    <p:extLst>
      <p:ext uri="{BB962C8B-B14F-4D97-AF65-F5344CB8AC3E}">
        <p14:creationId xmlns:p14="http://schemas.microsoft.com/office/powerpoint/2010/main" val="10978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39674" y="2292727"/>
            <a:ext cx="8651926" cy="4031873"/>
          </a:xfrm>
          <a:prstGeom prst="rect">
            <a:avLst/>
          </a:prstGeom>
          <a:noFill/>
        </p:spPr>
        <p:txBody>
          <a:bodyPr wrap="square" rtlCol="0">
            <a:spAutoFit/>
          </a:bodyPr>
          <a:lstStyle/>
          <a:p>
            <a:r>
              <a:rPr lang="en-US" sz="3200" dirty="0">
                <a:solidFill>
                  <a:srgbClr val="FFC000"/>
                </a:solidFill>
                <a:latin typeface="Times New Roman" pitchFamily="18" charset="0"/>
                <a:cs typeface="Times New Roman" pitchFamily="18" charset="0"/>
              </a:rPr>
              <a:t>A: Politics, politics, politics; location, location,</a:t>
            </a:r>
          </a:p>
          <a:p>
            <a:r>
              <a:rPr lang="en-US" sz="3200" dirty="0">
                <a:solidFill>
                  <a:srgbClr val="FFC000"/>
                </a:solidFill>
                <a:latin typeface="Times New Roman" pitchFamily="18" charset="0"/>
                <a:cs typeface="Times New Roman" pitchFamily="18" charset="0"/>
              </a:rPr>
              <a:t>     location</a:t>
            </a:r>
            <a:r>
              <a:rPr lang="en-US" sz="3200" dirty="0" smtClean="0">
                <a:solidFill>
                  <a:srgbClr val="FFC000"/>
                </a:solidFill>
                <a:latin typeface="Times New Roman" pitchFamily="18" charset="0"/>
                <a:cs typeface="Times New Roman" pitchFamily="18" charset="0"/>
              </a:rPr>
              <a:t>. </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Congress gave the honor of the designation </a:t>
            </a:r>
          </a:p>
          <a:p>
            <a:r>
              <a:rPr lang="en-US" sz="3200" dirty="0" smtClean="0">
                <a:solidFill>
                  <a:srgbClr val="FFC000"/>
                </a:solidFill>
                <a:latin typeface="Times New Roman" pitchFamily="18" charset="0"/>
                <a:cs typeface="Times New Roman" pitchFamily="18" charset="0"/>
              </a:rPr>
              <a:t>     of being the 1</a:t>
            </a:r>
            <a:r>
              <a:rPr lang="en-US" sz="3200" baseline="30000" dirty="0" smtClean="0">
                <a:solidFill>
                  <a:srgbClr val="FFC000"/>
                </a:solidFill>
                <a:latin typeface="Times New Roman" pitchFamily="18" charset="0"/>
                <a:cs typeface="Times New Roman" pitchFamily="18" charset="0"/>
              </a:rPr>
              <a:t>st</a:t>
            </a:r>
            <a:r>
              <a:rPr lang="en-US" sz="3200" dirty="0" smtClean="0">
                <a:solidFill>
                  <a:srgbClr val="FFC000"/>
                </a:solidFill>
                <a:latin typeface="Times New Roman" pitchFamily="18" charset="0"/>
                <a:cs typeface="Times New Roman" pitchFamily="18" charset="0"/>
              </a:rPr>
              <a:t> Dragoons to a Regiment from  </a:t>
            </a:r>
          </a:p>
          <a:p>
            <a:r>
              <a:rPr lang="en-US" sz="3200" dirty="0" smtClean="0">
                <a:solidFill>
                  <a:srgbClr val="FFC000"/>
                </a:solidFill>
                <a:latin typeface="Times New Roman" pitchFamily="18" charset="0"/>
                <a:cs typeface="Times New Roman" pitchFamily="18" charset="0"/>
              </a:rPr>
              <a:t>     Virginia. </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However, Sheldon was with Washington in </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New York when the commissions came through </a:t>
            </a:r>
          </a:p>
          <a:p>
            <a:r>
              <a:rPr lang="en-US" sz="3200" dirty="0" smtClean="0">
                <a:solidFill>
                  <a:srgbClr val="FFC000"/>
                </a:solidFill>
                <a:latin typeface="Times New Roman" pitchFamily="18" charset="0"/>
                <a:cs typeface="Times New Roman" pitchFamily="18" charset="0"/>
              </a:rPr>
              <a:t>     and so the 2</a:t>
            </a:r>
            <a:r>
              <a:rPr lang="en-US" sz="3200" baseline="30000" dirty="0" smtClean="0">
                <a:solidFill>
                  <a:srgbClr val="FFC000"/>
                </a:solidFill>
                <a:latin typeface="Times New Roman" pitchFamily="18" charset="0"/>
                <a:cs typeface="Times New Roman" pitchFamily="18" charset="0"/>
              </a:rPr>
              <a:t>nd</a:t>
            </a:r>
            <a:r>
              <a:rPr lang="en-US" sz="3200" dirty="0" smtClean="0">
                <a:solidFill>
                  <a:srgbClr val="FFC000"/>
                </a:solidFill>
                <a:latin typeface="Times New Roman" pitchFamily="18" charset="0"/>
                <a:cs typeface="Times New Roman" pitchFamily="18" charset="0"/>
              </a:rPr>
              <a:t> received its commission first.</a:t>
            </a:r>
            <a:endParaRPr lang="en-US" sz="2800" dirty="0">
              <a:solidFill>
                <a:srgbClr val="FFC000"/>
              </a:solidFill>
              <a:latin typeface="Times New Roman" pitchFamily="18" charset="0"/>
              <a:cs typeface="Times New Roman" pitchFamily="18" charset="0"/>
            </a:endParaRPr>
          </a:p>
        </p:txBody>
      </p:sp>
      <p:sp>
        <p:nvSpPr>
          <p:cNvPr id="4" name="TextBox 3"/>
          <p:cNvSpPr txBox="1"/>
          <p:nvPr/>
        </p:nvSpPr>
        <p:spPr>
          <a:xfrm>
            <a:off x="350520" y="304800"/>
            <a:ext cx="8408071" cy="1938992"/>
          </a:xfrm>
          <a:prstGeom prst="rect">
            <a:avLst/>
          </a:prstGeom>
          <a:noFill/>
        </p:spPr>
        <p:txBody>
          <a:bodyPr wrap="none" rtlCol="0">
            <a:spAutoFit/>
          </a:bodyPr>
          <a:lstStyle/>
          <a:p>
            <a:r>
              <a:rPr lang="en-US" sz="4000" dirty="0" smtClean="0">
                <a:solidFill>
                  <a:srgbClr val="FFFF00"/>
                </a:solidFill>
                <a:latin typeface="Times New Roman" pitchFamily="18" charset="0"/>
                <a:cs typeface="Times New Roman" pitchFamily="18" charset="0"/>
              </a:rPr>
              <a:t>Q: Why is it that the </a:t>
            </a:r>
            <a:r>
              <a:rPr lang="en-US" sz="4000" i="1" u="sng" dirty="0" smtClean="0">
                <a:solidFill>
                  <a:srgbClr val="FFFF00"/>
                </a:solidFill>
                <a:latin typeface="Times New Roman" pitchFamily="18" charset="0"/>
                <a:cs typeface="Times New Roman" pitchFamily="18" charset="0"/>
              </a:rPr>
              <a:t>1</a:t>
            </a:r>
            <a:r>
              <a:rPr lang="en-US" sz="4000" i="1" u="sng" baseline="30000" dirty="0" smtClean="0">
                <a:solidFill>
                  <a:srgbClr val="FFFF00"/>
                </a:solidFill>
                <a:latin typeface="Times New Roman" pitchFamily="18" charset="0"/>
                <a:cs typeface="Times New Roman" pitchFamily="18" charset="0"/>
              </a:rPr>
              <a:t>st</a:t>
            </a:r>
            <a:r>
              <a:rPr lang="en-US" sz="4000" dirty="0" smtClean="0">
                <a:solidFill>
                  <a:srgbClr val="FFFF00"/>
                </a:solidFill>
                <a:latin typeface="Times New Roman" pitchFamily="18" charset="0"/>
                <a:cs typeface="Times New Roman" pitchFamily="18" charset="0"/>
              </a:rPr>
              <a:t> commissioned</a:t>
            </a:r>
          </a:p>
          <a:p>
            <a:r>
              <a:rPr lang="en-US" sz="4000" dirty="0">
                <a:solidFill>
                  <a:srgbClr val="FFFF00"/>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    cavalry is designated as the </a:t>
            </a:r>
            <a:r>
              <a:rPr lang="en-US" sz="4000" i="1" u="sng" dirty="0" smtClean="0">
                <a:solidFill>
                  <a:srgbClr val="FFFF00"/>
                </a:solidFill>
                <a:latin typeface="Times New Roman" pitchFamily="18" charset="0"/>
                <a:cs typeface="Times New Roman" pitchFamily="18" charset="0"/>
              </a:rPr>
              <a:t>2</a:t>
            </a:r>
            <a:r>
              <a:rPr lang="en-US" sz="4000" i="1" u="sng" baseline="30000" dirty="0" smtClean="0">
                <a:solidFill>
                  <a:srgbClr val="FFFF00"/>
                </a:solidFill>
                <a:latin typeface="Times New Roman" pitchFamily="18" charset="0"/>
                <a:cs typeface="Times New Roman" pitchFamily="18" charset="0"/>
              </a:rPr>
              <a:t>nd</a:t>
            </a:r>
            <a:r>
              <a:rPr lang="en-US" sz="4000" dirty="0" smtClean="0">
                <a:solidFill>
                  <a:srgbClr val="FFFF00"/>
                </a:solidFill>
                <a:latin typeface="Times New Roman" pitchFamily="18" charset="0"/>
                <a:cs typeface="Times New Roman" pitchFamily="18" charset="0"/>
              </a:rPr>
              <a:t> Light</a:t>
            </a:r>
          </a:p>
          <a:p>
            <a:r>
              <a:rPr lang="en-US" sz="4000" dirty="0" smtClean="0">
                <a:solidFill>
                  <a:srgbClr val="FFFF00"/>
                </a:solidFill>
                <a:latin typeface="Times New Roman" pitchFamily="18" charset="0"/>
                <a:cs typeface="Times New Roman" pitchFamily="18" charset="0"/>
              </a:rPr>
              <a:t>     Dragoons?</a:t>
            </a:r>
            <a:endParaRPr lang="en-US" sz="4000" dirty="0">
              <a:solidFill>
                <a:srgbClr val="FFFF00"/>
              </a:solidFill>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21</a:t>
            </a:fld>
            <a:endParaRPr lang="en-US" dirty="0"/>
          </a:p>
        </p:txBody>
      </p:sp>
    </p:spTree>
    <p:extLst>
      <p:ext uri="{BB962C8B-B14F-4D97-AF65-F5344CB8AC3E}">
        <p14:creationId xmlns:p14="http://schemas.microsoft.com/office/powerpoint/2010/main" val="3949739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54009" y="1676400"/>
            <a:ext cx="3855543" cy="3139321"/>
          </a:xfrm>
          <a:prstGeom prst="rect">
            <a:avLst/>
          </a:prstGeom>
          <a:noFill/>
          <a:ln w="76200" cmpd="tri">
            <a:solidFill>
              <a:srgbClr val="FFFF00"/>
            </a:solidFill>
          </a:ln>
        </p:spPr>
        <p:txBody>
          <a:bodyPr wrap="none" rtlCol="0">
            <a:spAutoFit/>
          </a:bodyPr>
          <a:lstStyle/>
          <a:p>
            <a:pPr algn="ctr"/>
            <a:r>
              <a:rPr lang="en-US" sz="6600" dirty="0" smtClean="0">
                <a:solidFill>
                  <a:srgbClr val="FFFF00"/>
                </a:solidFill>
                <a:effectLst>
                  <a:outerShdw blurRad="38100" dist="38100" dir="2700000" algn="tl">
                    <a:srgbClr val="000000">
                      <a:alpha val="43137"/>
                    </a:srgbClr>
                  </a:outerShdw>
                </a:effectLst>
                <a:latin typeface="Monotype Corsiva" pitchFamily="66" charset="0"/>
              </a:rPr>
              <a:t>Uniforms</a:t>
            </a:r>
          </a:p>
          <a:p>
            <a:pPr algn="ctr"/>
            <a:r>
              <a:rPr lang="en-US" sz="6600" dirty="0" smtClean="0">
                <a:solidFill>
                  <a:srgbClr val="FFFF00"/>
                </a:solidFill>
                <a:effectLst>
                  <a:outerShdw blurRad="38100" dist="38100" dir="2700000" algn="tl">
                    <a:srgbClr val="000000">
                      <a:alpha val="43137"/>
                    </a:srgbClr>
                  </a:outerShdw>
                </a:effectLst>
                <a:latin typeface="Monotype Corsiva" pitchFamily="66" charset="0"/>
              </a:rPr>
              <a:t>And</a:t>
            </a:r>
          </a:p>
          <a:p>
            <a:pPr algn="ctr"/>
            <a:r>
              <a:rPr lang="en-US" sz="6600" dirty="0" smtClean="0">
                <a:solidFill>
                  <a:srgbClr val="FFFF00"/>
                </a:solidFill>
                <a:effectLst>
                  <a:outerShdw blurRad="38100" dist="38100" dir="2700000" algn="tl">
                    <a:srgbClr val="000000">
                      <a:alpha val="43137"/>
                    </a:srgbClr>
                  </a:outerShdw>
                </a:effectLst>
                <a:latin typeface="Monotype Corsiva" pitchFamily="66" charset="0"/>
              </a:rPr>
              <a:t> Equipment </a:t>
            </a:r>
            <a:endParaRPr lang="en-US" sz="66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22</a:t>
            </a:fld>
            <a:endParaRPr lang="en-US" dirty="0"/>
          </a:p>
        </p:txBody>
      </p:sp>
    </p:spTree>
    <p:extLst>
      <p:ext uri="{BB962C8B-B14F-4D97-AF65-F5344CB8AC3E}">
        <p14:creationId xmlns:p14="http://schemas.microsoft.com/office/powerpoint/2010/main" val="25013318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136" y="0"/>
            <a:ext cx="8229600" cy="1143000"/>
          </a:xfrm>
        </p:spPr>
        <p:txBody>
          <a:bodyPr/>
          <a:lstStyle/>
          <a:p>
            <a:r>
              <a:rPr lang="en-US" u="sng" dirty="0" smtClean="0">
                <a:solidFill>
                  <a:srgbClr val="FFC000"/>
                </a:solidFill>
                <a:effectLst>
                  <a:outerShdw blurRad="38100" dist="38100" dir="2700000" algn="tl">
                    <a:srgbClr val="000000">
                      <a:alpha val="43137"/>
                    </a:srgbClr>
                  </a:outerShdw>
                </a:effectLst>
                <a:latin typeface="Monotype Corsiva" pitchFamily="66" charset="0"/>
              </a:rPr>
              <a:t>The clothes make the man…</a:t>
            </a:r>
            <a:endParaRPr lang="en-US" u="sng"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1" y="1066800"/>
            <a:ext cx="2902556" cy="5681837"/>
          </a:xfrm>
          <a:prstGeom prst="rect">
            <a:avLst/>
          </a:prstGeom>
        </p:spPr>
      </p:pic>
      <p:sp>
        <p:nvSpPr>
          <p:cNvPr id="5" name="TextBox 4"/>
          <p:cNvSpPr txBox="1"/>
          <p:nvPr/>
        </p:nvSpPr>
        <p:spPr>
          <a:xfrm>
            <a:off x="152400" y="1066800"/>
            <a:ext cx="2793329" cy="2031325"/>
          </a:xfrm>
          <a:prstGeom prst="rect">
            <a:avLst/>
          </a:prstGeom>
          <a:noFill/>
        </p:spPr>
        <p:txBody>
          <a:bodyPr wrap="none" rtlCol="0">
            <a:spAutoFit/>
          </a:bodyPr>
          <a:lstStyle/>
          <a:p>
            <a:r>
              <a:rPr lang="en-US" sz="2100" b="1" dirty="0" smtClean="0">
                <a:solidFill>
                  <a:schemeClr val="bg2">
                    <a:lumMod val="20000"/>
                    <a:lumOff val="80000"/>
                  </a:schemeClr>
                </a:solidFill>
                <a:effectLst>
                  <a:outerShdw blurRad="38100" dist="38100" dir="2700000" algn="tl">
                    <a:srgbClr val="000000">
                      <a:alpha val="43137"/>
                    </a:srgbClr>
                  </a:outerShdw>
                </a:effectLst>
              </a:rPr>
              <a:t>Even before the 1777</a:t>
            </a:r>
          </a:p>
          <a:p>
            <a:r>
              <a:rPr lang="en-US" sz="2100" b="1" dirty="0" smtClean="0">
                <a:solidFill>
                  <a:schemeClr val="bg2">
                    <a:lumMod val="20000"/>
                    <a:lumOff val="80000"/>
                  </a:schemeClr>
                </a:solidFill>
                <a:effectLst>
                  <a:outerShdw blurRad="38100" dist="38100" dir="2700000" algn="tl">
                    <a:srgbClr val="000000">
                      <a:alpha val="43137"/>
                    </a:srgbClr>
                  </a:outerShdw>
                </a:effectLst>
              </a:rPr>
              <a:t>American victory at </a:t>
            </a:r>
          </a:p>
          <a:p>
            <a:r>
              <a:rPr lang="en-US" sz="2100" b="1" dirty="0" smtClean="0">
                <a:solidFill>
                  <a:schemeClr val="bg2">
                    <a:lumMod val="20000"/>
                    <a:lumOff val="80000"/>
                  </a:schemeClr>
                </a:solidFill>
                <a:effectLst>
                  <a:outerShdw blurRad="38100" dist="38100" dir="2700000" algn="tl">
                    <a:srgbClr val="000000">
                      <a:alpha val="43137"/>
                    </a:srgbClr>
                  </a:outerShdw>
                </a:effectLst>
              </a:rPr>
              <a:t>Saratoga, the 2LD had </a:t>
            </a:r>
          </a:p>
          <a:p>
            <a:r>
              <a:rPr lang="en-US" sz="2100" b="1" dirty="0" smtClean="0">
                <a:solidFill>
                  <a:schemeClr val="bg2">
                    <a:lumMod val="20000"/>
                    <a:lumOff val="80000"/>
                  </a:schemeClr>
                </a:solidFill>
                <a:effectLst>
                  <a:outerShdw blurRad="38100" dist="38100" dir="2700000" algn="tl">
                    <a:srgbClr val="000000">
                      <a:alpha val="43137"/>
                    </a:srgbClr>
                  </a:outerShdw>
                </a:effectLst>
              </a:rPr>
              <a:t>begun to receive </a:t>
            </a:r>
          </a:p>
          <a:p>
            <a:r>
              <a:rPr lang="en-US" sz="2100" b="1" dirty="0" smtClean="0">
                <a:solidFill>
                  <a:schemeClr val="bg2">
                    <a:lumMod val="20000"/>
                    <a:lumOff val="80000"/>
                  </a:schemeClr>
                </a:solidFill>
                <a:effectLst>
                  <a:outerShdw blurRad="38100" dist="38100" dir="2700000" algn="tl">
                    <a:srgbClr val="000000">
                      <a:alpha val="43137"/>
                    </a:srgbClr>
                  </a:outerShdw>
                </a:effectLst>
              </a:rPr>
              <a:t>uniforms and equipage</a:t>
            </a:r>
          </a:p>
          <a:p>
            <a:r>
              <a:rPr lang="en-US" sz="2100" b="1" dirty="0" smtClean="0">
                <a:solidFill>
                  <a:schemeClr val="bg2">
                    <a:lumMod val="20000"/>
                    <a:lumOff val="80000"/>
                  </a:schemeClr>
                </a:solidFill>
                <a:effectLst>
                  <a:outerShdw blurRad="38100" dist="38100" dir="2700000" algn="tl">
                    <a:srgbClr val="000000">
                      <a:alpha val="43137"/>
                    </a:srgbClr>
                  </a:outerShdw>
                </a:effectLst>
              </a:rPr>
              <a:t>from France. </a:t>
            </a:r>
            <a:endParaRPr lang="en-US" sz="2100" b="1" dirty="0">
              <a:solidFill>
                <a:schemeClr val="bg2">
                  <a:lumMod val="20000"/>
                  <a:lumOff val="80000"/>
                </a:schemeClr>
              </a:solidFill>
              <a:effectLst>
                <a:outerShdw blurRad="38100" dist="38100" dir="2700000" algn="tl">
                  <a:srgbClr val="000000">
                    <a:alpha val="43137"/>
                  </a:srgbClr>
                </a:outerShdw>
              </a:effectLst>
            </a:endParaRPr>
          </a:p>
        </p:txBody>
      </p:sp>
      <p:sp>
        <p:nvSpPr>
          <p:cNvPr id="6" name="TextBox 5"/>
          <p:cNvSpPr txBox="1"/>
          <p:nvPr/>
        </p:nvSpPr>
        <p:spPr>
          <a:xfrm>
            <a:off x="1250732" y="4074848"/>
            <a:ext cx="1815946" cy="707886"/>
          </a:xfrm>
          <a:prstGeom prst="rect">
            <a:avLst/>
          </a:prstGeom>
          <a:noFill/>
        </p:spPr>
        <p:txBody>
          <a:bodyPr wrap="none" rtlCol="0">
            <a:spAutoFit/>
          </a:bodyPr>
          <a:lstStyle/>
          <a:p>
            <a:r>
              <a:rPr lang="en-US" sz="2000" b="1" dirty="0" smtClean="0">
                <a:solidFill>
                  <a:srgbClr val="FF0000"/>
                </a:solidFill>
              </a:rPr>
              <a:t>Charleville </a:t>
            </a:r>
          </a:p>
          <a:p>
            <a:r>
              <a:rPr lang="en-US" sz="2000" b="1" dirty="0" smtClean="0">
                <a:solidFill>
                  <a:srgbClr val="FF0000"/>
                </a:solidFill>
              </a:rPr>
              <a:t>carbine musket</a:t>
            </a:r>
            <a:endParaRPr lang="en-US" sz="2000" b="1" dirty="0">
              <a:solidFill>
                <a:srgbClr val="FF0000"/>
              </a:solidFill>
            </a:endParaRPr>
          </a:p>
        </p:txBody>
      </p:sp>
      <p:sp>
        <p:nvSpPr>
          <p:cNvPr id="8" name="TextBox 7"/>
          <p:cNvSpPr txBox="1"/>
          <p:nvPr/>
        </p:nvSpPr>
        <p:spPr>
          <a:xfrm>
            <a:off x="1524000" y="3151236"/>
            <a:ext cx="1552028" cy="400110"/>
          </a:xfrm>
          <a:prstGeom prst="rect">
            <a:avLst/>
          </a:prstGeom>
          <a:noFill/>
        </p:spPr>
        <p:txBody>
          <a:bodyPr wrap="none" rtlCol="0">
            <a:spAutoFit/>
          </a:bodyPr>
          <a:lstStyle/>
          <a:p>
            <a:r>
              <a:rPr lang="en-US" sz="2000" b="1" dirty="0" smtClean="0"/>
              <a:t>Carbine sling</a:t>
            </a:r>
            <a:endParaRPr lang="en-US" sz="2000" b="1" dirty="0"/>
          </a:p>
        </p:txBody>
      </p:sp>
      <p:sp>
        <p:nvSpPr>
          <p:cNvPr id="10" name="TextBox 9"/>
          <p:cNvSpPr txBox="1"/>
          <p:nvPr/>
        </p:nvSpPr>
        <p:spPr>
          <a:xfrm>
            <a:off x="1447800" y="5001161"/>
            <a:ext cx="1628203" cy="1323439"/>
          </a:xfrm>
          <a:prstGeom prst="rect">
            <a:avLst/>
          </a:prstGeom>
          <a:noFill/>
        </p:spPr>
        <p:txBody>
          <a:bodyPr wrap="none" rtlCol="0">
            <a:spAutoFit/>
          </a:bodyPr>
          <a:lstStyle/>
          <a:p>
            <a:r>
              <a:rPr lang="en-US" sz="2000" b="1" dirty="0" smtClean="0"/>
              <a:t>Black leather </a:t>
            </a:r>
          </a:p>
          <a:p>
            <a:r>
              <a:rPr lang="en-US" sz="2000" b="1" dirty="0" smtClean="0"/>
              <a:t>knee-high </a:t>
            </a:r>
          </a:p>
          <a:p>
            <a:r>
              <a:rPr lang="en-US" sz="2000" b="1" dirty="0" smtClean="0"/>
              <a:t>riding boots</a:t>
            </a:r>
          </a:p>
          <a:p>
            <a:r>
              <a:rPr lang="en-US" sz="2000" b="1" dirty="0"/>
              <a:t>a</a:t>
            </a:r>
            <a:r>
              <a:rPr lang="en-US" sz="2000" b="1" dirty="0" smtClean="0"/>
              <a:t>nd spurs</a:t>
            </a:r>
            <a:endParaRPr lang="en-US" sz="2000" b="1" dirty="0"/>
          </a:p>
        </p:txBody>
      </p:sp>
      <p:sp>
        <p:nvSpPr>
          <p:cNvPr id="12" name="TextBox 11"/>
          <p:cNvSpPr txBox="1"/>
          <p:nvPr/>
        </p:nvSpPr>
        <p:spPr>
          <a:xfrm>
            <a:off x="5945890" y="4207580"/>
            <a:ext cx="2733569" cy="1015663"/>
          </a:xfrm>
          <a:prstGeom prst="rect">
            <a:avLst/>
          </a:prstGeom>
          <a:noFill/>
        </p:spPr>
        <p:txBody>
          <a:bodyPr wrap="none" rtlCol="0">
            <a:spAutoFit/>
          </a:bodyPr>
          <a:lstStyle/>
          <a:p>
            <a:r>
              <a:rPr lang="en-US" sz="2000" b="1" dirty="0" smtClean="0">
                <a:solidFill>
                  <a:srgbClr val="FFC000"/>
                </a:solidFill>
              </a:rPr>
              <a:t>Tan deerskin leather</a:t>
            </a:r>
          </a:p>
          <a:p>
            <a:r>
              <a:rPr lang="en-US" sz="2000" b="1" dirty="0">
                <a:solidFill>
                  <a:srgbClr val="FFC000"/>
                </a:solidFill>
              </a:rPr>
              <a:t>r</a:t>
            </a:r>
            <a:r>
              <a:rPr lang="en-US" sz="2000" b="1" dirty="0" smtClean="0">
                <a:solidFill>
                  <a:srgbClr val="FFC000"/>
                </a:solidFill>
              </a:rPr>
              <a:t>iding breeches with</a:t>
            </a:r>
          </a:p>
          <a:p>
            <a:r>
              <a:rPr lang="en-US" sz="2000" b="1" dirty="0">
                <a:solidFill>
                  <a:srgbClr val="FFC000"/>
                </a:solidFill>
              </a:rPr>
              <a:t>w</a:t>
            </a:r>
            <a:r>
              <a:rPr lang="en-US" sz="2000" b="1" dirty="0" smtClean="0">
                <a:solidFill>
                  <a:srgbClr val="FFC000"/>
                </a:solidFill>
              </a:rPr>
              <a:t>hite cloth knee guards</a:t>
            </a:r>
            <a:endParaRPr lang="en-US" sz="2000" b="1" dirty="0">
              <a:solidFill>
                <a:srgbClr val="FFC000"/>
              </a:solidFill>
            </a:endParaRPr>
          </a:p>
        </p:txBody>
      </p:sp>
      <p:sp>
        <p:nvSpPr>
          <p:cNvPr id="14" name="TextBox 13"/>
          <p:cNvSpPr txBox="1"/>
          <p:nvPr/>
        </p:nvSpPr>
        <p:spPr>
          <a:xfrm>
            <a:off x="5958076" y="5224296"/>
            <a:ext cx="2282291" cy="707886"/>
          </a:xfrm>
          <a:prstGeom prst="rect">
            <a:avLst/>
          </a:prstGeom>
          <a:noFill/>
        </p:spPr>
        <p:txBody>
          <a:bodyPr wrap="none" rtlCol="0">
            <a:spAutoFit/>
          </a:bodyPr>
          <a:lstStyle/>
          <a:p>
            <a:r>
              <a:rPr lang="en-US" sz="2000" b="1" dirty="0" smtClean="0"/>
              <a:t>Sword &amp; bayonet in</a:t>
            </a:r>
          </a:p>
          <a:p>
            <a:r>
              <a:rPr lang="en-US" sz="2000" b="1" dirty="0"/>
              <a:t>d</a:t>
            </a:r>
            <a:r>
              <a:rPr lang="en-US" sz="2000" b="1" dirty="0" smtClean="0"/>
              <a:t>ouble carriage</a:t>
            </a:r>
            <a:endParaRPr lang="en-US" sz="2000" b="1" dirty="0"/>
          </a:p>
        </p:txBody>
      </p:sp>
      <p:sp>
        <p:nvSpPr>
          <p:cNvPr id="20" name="TextBox 19"/>
          <p:cNvSpPr txBox="1"/>
          <p:nvPr/>
        </p:nvSpPr>
        <p:spPr>
          <a:xfrm>
            <a:off x="5958840" y="2362200"/>
            <a:ext cx="3337197" cy="707886"/>
          </a:xfrm>
          <a:prstGeom prst="rect">
            <a:avLst/>
          </a:prstGeom>
          <a:noFill/>
        </p:spPr>
        <p:txBody>
          <a:bodyPr wrap="square" rtlCol="0">
            <a:spAutoFit/>
          </a:bodyPr>
          <a:lstStyle/>
          <a:p>
            <a:r>
              <a:rPr lang="en-US" sz="2000" b="1" dirty="0" smtClean="0"/>
              <a:t>Short regimental jacket, blue with white facings and cuffs</a:t>
            </a:r>
            <a:endParaRPr lang="en-US" sz="2000" b="1" dirty="0"/>
          </a:p>
        </p:txBody>
      </p:sp>
      <p:sp>
        <p:nvSpPr>
          <p:cNvPr id="21" name="TextBox 20"/>
          <p:cNvSpPr txBox="1"/>
          <p:nvPr/>
        </p:nvSpPr>
        <p:spPr>
          <a:xfrm>
            <a:off x="5954308" y="3702619"/>
            <a:ext cx="1568699" cy="400110"/>
          </a:xfrm>
          <a:prstGeom prst="rect">
            <a:avLst/>
          </a:prstGeom>
          <a:noFill/>
        </p:spPr>
        <p:txBody>
          <a:bodyPr wrap="none" rtlCol="0">
            <a:spAutoFit/>
          </a:bodyPr>
          <a:lstStyle/>
          <a:p>
            <a:r>
              <a:rPr lang="en-US" sz="2000" b="1" dirty="0" smtClean="0"/>
              <a:t>Cartridge</a:t>
            </a:r>
            <a:r>
              <a:rPr lang="en-US" b="1" dirty="0" smtClean="0"/>
              <a:t> box</a:t>
            </a:r>
            <a:endParaRPr lang="en-US" b="1" dirty="0"/>
          </a:p>
        </p:txBody>
      </p:sp>
      <p:sp>
        <p:nvSpPr>
          <p:cNvPr id="22" name="TextBox 21"/>
          <p:cNvSpPr txBox="1"/>
          <p:nvPr/>
        </p:nvSpPr>
        <p:spPr>
          <a:xfrm>
            <a:off x="5957574" y="3048000"/>
            <a:ext cx="2966646" cy="707886"/>
          </a:xfrm>
          <a:prstGeom prst="rect">
            <a:avLst/>
          </a:prstGeom>
          <a:noFill/>
        </p:spPr>
        <p:txBody>
          <a:bodyPr wrap="none" rtlCol="0">
            <a:spAutoFit/>
          </a:bodyPr>
          <a:lstStyle/>
          <a:p>
            <a:r>
              <a:rPr lang="en-US" sz="2000" b="1" dirty="0" smtClean="0">
                <a:solidFill>
                  <a:srgbClr val="FF0000"/>
                </a:solidFill>
              </a:rPr>
              <a:t>White waistcoat </a:t>
            </a:r>
          </a:p>
          <a:p>
            <a:r>
              <a:rPr lang="en-US" sz="2000" b="1" dirty="0" smtClean="0">
                <a:solidFill>
                  <a:srgbClr val="FF0000"/>
                </a:solidFill>
              </a:rPr>
              <a:t>(worn over  a cotton shirt)</a:t>
            </a:r>
            <a:endParaRPr lang="en-US" sz="2000" b="1" dirty="0">
              <a:solidFill>
                <a:srgbClr val="FF0000"/>
              </a:solidFill>
            </a:endParaRPr>
          </a:p>
        </p:txBody>
      </p:sp>
      <p:sp>
        <p:nvSpPr>
          <p:cNvPr id="25" name="TextBox 24"/>
          <p:cNvSpPr txBox="1"/>
          <p:nvPr/>
        </p:nvSpPr>
        <p:spPr>
          <a:xfrm>
            <a:off x="3275708" y="1371600"/>
            <a:ext cx="806631" cy="1323439"/>
          </a:xfrm>
          <a:prstGeom prst="rect">
            <a:avLst/>
          </a:prstGeom>
          <a:noFill/>
        </p:spPr>
        <p:txBody>
          <a:bodyPr wrap="none" rtlCol="0">
            <a:spAutoFit/>
          </a:bodyPr>
          <a:lstStyle/>
          <a:p>
            <a:r>
              <a:rPr lang="en-US" sz="2000" b="1" dirty="0" smtClean="0">
                <a:solidFill>
                  <a:schemeClr val="bg1"/>
                </a:solidFill>
              </a:rPr>
              <a:t>Black </a:t>
            </a:r>
          </a:p>
          <a:p>
            <a:r>
              <a:rPr lang="en-US" sz="2000" b="1" dirty="0" smtClean="0">
                <a:solidFill>
                  <a:schemeClr val="bg1"/>
                </a:solidFill>
              </a:rPr>
              <a:t>cloth </a:t>
            </a:r>
          </a:p>
          <a:p>
            <a:r>
              <a:rPr lang="en-US" sz="2000" b="1" dirty="0" smtClean="0">
                <a:solidFill>
                  <a:schemeClr val="bg1"/>
                </a:solidFill>
              </a:rPr>
              <a:t>neck </a:t>
            </a:r>
          </a:p>
          <a:p>
            <a:r>
              <a:rPr lang="en-US" sz="2000" b="1" dirty="0" smtClean="0">
                <a:solidFill>
                  <a:schemeClr val="bg1"/>
                </a:solidFill>
              </a:rPr>
              <a:t>stock</a:t>
            </a:r>
            <a:endParaRPr lang="en-US" sz="2000" b="1" dirty="0">
              <a:solidFill>
                <a:schemeClr val="bg1"/>
              </a:solidFill>
            </a:endParaRPr>
          </a:p>
        </p:txBody>
      </p:sp>
      <p:sp>
        <p:nvSpPr>
          <p:cNvPr id="27" name="TextBox 26"/>
          <p:cNvSpPr txBox="1"/>
          <p:nvPr/>
        </p:nvSpPr>
        <p:spPr>
          <a:xfrm>
            <a:off x="5940626" y="1066800"/>
            <a:ext cx="2853025" cy="1323439"/>
          </a:xfrm>
          <a:prstGeom prst="rect">
            <a:avLst/>
          </a:prstGeom>
          <a:noFill/>
        </p:spPr>
        <p:txBody>
          <a:bodyPr wrap="none" rtlCol="0">
            <a:spAutoFit/>
          </a:bodyPr>
          <a:lstStyle/>
          <a:p>
            <a:r>
              <a:rPr lang="en-US" sz="2000" b="1" dirty="0" smtClean="0">
                <a:solidFill>
                  <a:srgbClr val="FFC000"/>
                </a:solidFill>
              </a:rPr>
              <a:t>Brass helmet with horse</a:t>
            </a:r>
          </a:p>
          <a:p>
            <a:r>
              <a:rPr lang="en-US" sz="2000" b="1" dirty="0" smtClean="0">
                <a:solidFill>
                  <a:srgbClr val="FFC000"/>
                </a:solidFill>
              </a:rPr>
              <a:t>hair crest &amp; blue turban</a:t>
            </a:r>
          </a:p>
          <a:p>
            <a:r>
              <a:rPr lang="en-US" sz="2000" b="1" dirty="0" smtClean="0">
                <a:solidFill>
                  <a:srgbClr val="FFC000"/>
                </a:solidFill>
              </a:rPr>
              <a:t>over bearskin (Or leather</a:t>
            </a:r>
          </a:p>
          <a:p>
            <a:r>
              <a:rPr lang="en-US" sz="2000" b="1" dirty="0" smtClean="0">
                <a:solidFill>
                  <a:srgbClr val="FFC000"/>
                </a:solidFill>
              </a:rPr>
              <a:t>helmet)</a:t>
            </a:r>
            <a:endParaRPr lang="en-US" sz="2000" b="1" dirty="0">
              <a:solidFill>
                <a:srgbClr val="FFC000"/>
              </a:solidFill>
            </a:endParaRPr>
          </a:p>
        </p:txBody>
      </p:sp>
      <p:cxnSp>
        <p:nvCxnSpPr>
          <p:cNvPr id="18" name="Straight Arrow Connector 17"/>
          <p:cNvCxnSpPr/>
          <p:nvPr/>
        </p:nvCxnSpPr>
        <p:spPr>
          <a:xfrm flipH="1">
            <a:off x="4791579" y="1633210"/>
            <a:ext cx="11520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4" idx="1"/>
          </p:cNvCxnSpPr>
          <p:nvPr/>
        </p:nvCxnSpPr>
        <p:spPr>
          <a:xfrm flipH="1" flipV="1">
            <a:off x="5181602" y="5210533"/>
            <a:ext cx="776474" cy="36770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806819" y="4715411"/>
            <a:ext cx="11520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4" idx="3"/>
          </p:cNvCxnSpPr>
          <p:nvPr/>
        </p:nvCxnSpPr>
        <p:spPr>
          <a:xfrm flipH="1" flipV="1">
            <a:off x="4791580" y="3551346"/>
            <a:ext cx="1158977" cy="35637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4499280" y="3153766"/>
            <a:ext cx="1441346" cy="19752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4806819" y="2718673"/>
            <a:ext cx="1152021"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flipV="1">
            <a:off x="3048002" y="5578239"/>
            <a:ext cx="1142998" cy="253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a:off x="3048002" y="4428791"/>
            <a:ext cx="981579"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8" idx="3"/>
          </p:cNvCxnSpPr>
          <p:nvPr/>
        </p:nvCxnSpPr>
        <p:spPr>
          <a:xfrm>
            <a:off x="3076028" y="3351291"/>
            <a:ext cx="111497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4029581" y="2390239"/>
            <a:ext cx="46970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 name="Slide Number Placeholder 2"/>
          <p:cNvSpPr>
            <a:spLocks noGrp="1"/>
          </p:cNvSpPr>
          <p:nvPr>
            <p:ph type="sldNum" sz="quarter" idx="12"/>
          </p:nvPr>
        </p:nvSpPr>
        <p:spPr/>
        <p:txBody>
          <a:bodyPr/>
          <a:lstStyle/>
          <a:p>
            <a:fld id="{DCC7E039-3C89-4DC3-BA88-9DDE2334C5A3}" type="slidenum">
              <a:rPr lang="en-US" smtClean="0"/>
              <a:t>23</a:t>
            </a:fld>
            <a:endParaRPr lang="en-US" dirty="0"/>
          </a:p>
        </p:txBody>
      </p:sp>
    </p:spTree>
    <p:extLst>
      <p:ext uri="{BB962C8B-B14F-4D97-AF65-F5344CB8AC3E}">
        <p14:creationId xmlns:p14="http://schemas.microsoft.com/office/powerpoint/2010/main" val="10723040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52400"/>
            <a:ext cx="9144000" cy="1295400"/>
          </a:xfrm>
        </p:spPr>
        <p:txBody>
          <a:bodyPr>
            <a:normAutofit/>
          </a:bodyPr>
          <a:lstStyle/>
          <a:p>
            <a:r>
              <a:rPr lang="en-US" sz="3200" dirty="0" smtClean="0">
                <a:solidFill>
                  <a:srgbClr val="FFC000"/>
                </a:solidFill>
                <a:effectLst>
                  <a:outerShdw blurRad="38100" dist="38100" dir="2700000" algn="tl">
                    <a:srgbClr val="000000">
                      <a:alpha val="43137"/>
                    </a:srgbClr>
                  </a:outerShdw>
                </a:effectLst>
                <a:latin typeface="Monotype Corsiva" pitchFamily="66" charset="0"/>
              </a:rPr>
              <a:t>Capt. Thomas Youngs Seymour models the </a:t>
            </a:r>
            <a:br>
              <a:rPr lang="en-US" sz="3200" dirty="0" smtClean="0">
                <a:solidFill>
                  <a:srgbClr val="FFC000"/>
                </a:solidFill>
                <a:effectLst>
                  <a:outerShdw blurRad="38100" dist="38100" dir="2700000" algn="tl">
                    <a:srgbClr val="000000">
                      <a:alpha val="43137"/>
                    </a:srgbClr>
                  </a:outerShdw>
                </a:effectLst>
                <a:latin typeface="Monotype Corsiva" pitchFamily="66" charset="0"/>
              </a:rPr>
            </a:br>
            <a:r>
              <a:rPr lang="en-US" sz="3200" dirty="0" smtClean="0">
                <a:solidFill>
                  <a:srgbClr val="FFC000"/>
                </a:solidFill>
                <a:effectLst>
                  <a:outerShdw blurRad="38100" dist="38100" dir="2700000" algn="tl">
                    <a:srgbClr val="000000">
                      <a:alpha val="43137"/>
                    </a:srgbClr>
                  </a:outerShdw>
                </a:effectLst>
                <a:latin typeface="Monotype Corsiva" pitchFamily="66" charset="0"/>
              </a:rPr>
              <a:t>brass dragoon helmet for your</a:t>
            </a:r>
            <a:r>
              <a:rPr lang="en-US" sz="2400" dirty="0" smtClean="0">
                <a:solidFill>
                  <a:srgbClr val="FFC000"/>
                </a:solidFill>
                <a:effectLst>
                  <a:outerShdw blurRad="38100" dist="38100" dir="2700000" algn="tl">
                    <a:srgbClr val="000000">
                      <a:alpha val="43137"/>
                    </a:srgbClr>
                  </a:outerShdw>
                </a:effectLst>
                <a:latin typeface="Monotype Corsiva" pitchFamily="66" charset="0"/>
              </a:rPr>
              <a:t> </a:t>
            </a:r>
            <a:r>
              <a:rPr lang="en-US" sz="3200" dirty="0" smtClean="0">
                <a:solidFill>
                  <a:srgbClr val="FFC000"/>
                </a:solidFill>
                <a:effectLst>
                  <a:outerShdw blurRad="38100" dist="38100" dir="2700000" algn="tl">
                    <a:srgbClr val="000000">
                      <a:alpha val="43137"/>
                    </a:srgbClr>
                  </a:outerShdw>
                </a:effectLst>
                <a:latin typeface="Monotype Corsiva" pitchFamily="66" charset="0"/>
              </a:rPr>
              <a:t>edification…</a:t>
            </a:r>
            <a:endParaRPr lang="en-US" sz="3200"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600200"/>
            <a:ext cx="2988580" cy="3644610"/>
          </a:xfrm>
          <a:prstGeom prst="rect">
            <a:avLst/>
          </a:prstGeom>
        </p:spPr>
      </p:pic>
      <p:sp>
        <p:nvSpPr>
          <p:cNvPr id="4" name="TextBox 3"/>
          <p:cNvSpPr txBox="1"/>
          <p:nvPr/>
        </p:nvSpPr>
        <p:spPr>
          <a:xfrm>
            <a:off x="3244314" y="1371600"/>
            <a:ext cx="5202065" cy="892552"/>
          </a:xfrm>
          <a:prstGeom prst="rect">
            <a:avLst/>
          </a:prstGeom>
          <a:noFill/>
        </p:spPr>
        <p:txBody>
          <a:bodyPr wrap="square" rtlCol="0">
            <a:spAutoFit/>
          </a:bodyPr>
          <a:lstStyle/>
          <a:p>
            <a:pPr marL="457200" indent="-457200">
              <a:buFont typeface="Arial" pitchFamily="34" charset="0"/>
              <a:buChar char="•"/>
            </a:pPr>
            <a:r>
              <a:rPr lang="en-US" sz="2600" dirty="0">
                <a:solidFill>
                  <a:srgbClr val="FFFF00"/>
                </a:solidFill>
                <a:latin typeface="Times New Roman" pitchFamily="18" charset="0"/>
                <a:cs typeface="Times New Roman" pitchFamily="18" charset="0"/>
              </a:rPr>
              <a:t>Brass helmets afford greater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protection </a:t>
            </a:r>
            <a:r>
              <a:rPr lang="en-US" sz="2600" dirty="0">
                <a:solidFill>
                  <a:srgbClr val="FFFF00"/>
                </a:solidFill>
                <a:latin typeface="Times New Roman" pitchFamily="18" charset="0"/>
                <a:cs typeface="Times New Roman" pitchFamily="18" charset="0"/>
              </a:rPr>
              <a:t>against sword blows</a:t>
            </a:r>
            <a:r>
              <a:rPr lang="en-US" sz="2600" dirty="0" smtClean="0">
                <a:solidFill>
                  <a:srgbClr val="FFFF00"/>
                </a:solidFill>
                <a:latin typeface="Times New Roman" pitchFamily="18" charset="0"/>
                <a:cs typeface="Times New Roman" pitchFamily="18" charset="0"/>
              </a:rPr>
              <a:t>.</a:t>
            </a:r>
            <a:endParaRPr lang="en-US" sz="2600" dirty="0">
              <a:solidFill>
                <a:srgbClr val="FFFF00"/>
              </a:solidFill>
              <a:latin typeface="Times New Roman" pitchFamily="18" charset="0"/>
              <a:cs typeface="Times New Roman" pitchFamily="18" charset="0"/>
            </a:endParaRPr>
          </a:p>
        </p:txBody>
      </p:sp>
      <p:sp>
        <p:nvSpPr>
          <p:cNvPr id="6" name="TextBox 5"/>
          <p:cNvSpPr txBox="1"/>
          <p:nvPr/>
        </p:nvSpPr>
        <p:spPr>
          <a:xfrm>
            <a:off x="3215898" y="5336738"/>
            <a:ext cx="5702202" cy="1292662"/>
          </a:xfrm>
          <a:prstGeom prst="rect">
            <a:avLst/>
          </a:prstGeom>
          <a:noFill/>
        </p:spPr>
        <p:txBody>
          <a:bodyPr wrap="none" rtlCol="0">
            <a:spAutoFit/>
          </a:bodyPr>
          <a:lstStyle/>
          <a:p>
            <a:pPr marL="457200" indent="-457200">
              <a:buFont typeface="Arial" pitchFamily="34" charset="0"/>
              <a:buChar char="•"/>
            </a:pPr>
            <a:r>
              <a:rPr lang="en-US" sz="2600" dirty="0">
                <a:solidFill>
                  <a:srgbClr val="FFFF00"/>
                </a:solidFill>
                <a:latin typeface="Times New Roman" pitchFamily="18" charset="0"/>
                <a:cs typeface="Times New Roman" pitchFamily="18" charset="0"/>
              </a:rPr>
              <a:t>Helmet has an internal suspension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system</a:t>
            </a:r>
            <a:r>
              <a:rPr lang="en-US" sz="2600" dirty="0">
                <a:solidFill>
                  <a:srgbClr val="FFFF00"/>
                </a:solidFill>
                <a:latin typeface="Times New Roman" pitchFamily="18" charset="0"/>
                <a:cs typeface="Times New Roman" pitchFamily="18" charset="0"/>
              </a:rPr>
              <a:t>, precursor to modern military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and </a:t>
            </a:r>
            <a:r>
              <a:rPr lang="en-US" sz="2600" dirty="0">
                <a:solidFill>
                  <a:srgbClr val="FFFF00"/>
                </a:solidFill>
                <a:latin typeface="Times New Roman" pitchFamily="18" charset="0"/>
                <a:cs typeface="Times New Roman" pitchFamily="18" charset="0"/>
              </a:rPr>
              <a:t>sports helmets</a:t>
            </a:r>
            <a:r>
              <a:rPr lang="en-US" sz="2600" dirty="0" smtClean="0">
                <a:solidFill>
                  <a:srgbClr val="FFFF00"/>
                </a:solidFill>
                <a:latin typeface="Times New Roman" pitchFamily="18" charset="0"/>
                <a:cs typeface="Times New Roman" pitchFamily="18" charset="0"/>
              </a:rPr>
              <a:t>.</a:t>
            </a:r>
            <a:endParaRPr lang="en-US" sz="2600" dirty="0">
              <a:solidFill>
                <a:srgbClr val="FFFF00"/>
              </a:solidFill>
              <a:latin typeface="Times New Roman" pitchFamily="18" charset="0"/>
              <a:cs typeface="Times New Roman" pitchFamily="18" charset="0"/>
            </a:endParaRPr>
          </a:p>
        </p:txBody>
      </p:sp>
      <p:sp>
        <p:nvSpPr>
          <p:cNvPr id="7" name="TextBox 6"/>
          <p:cNvSpPr txBox="1"/>
          <p:nvPr/>
        </p:nvSpPr>
        <p:spPr>
          <a:xfrm>
            <a:off x="3215898" y="3657600"/>
            <a:ext cx="5921814" cy="1692771"/>
          </a:xfrm>
          <a:prstGeom prst="rect">
            <a:avLst/>
          </a:prstGeom>
          <a:noFill/>
        </p:spPr>
        <p:txBody>
          <a:bodyPr wrap="none" rtlCol="0">
            <a:spAutoFit/>
          </a:bodyPr>
          <a:lstStyle/>
          <a:p>
            <a:pPr marL="457200" indent="-457200">
              <a:buFont typeface="Arial" pitchFamily="34" charset="0"/>
              <a:buChar char="•"/>
            </a:pPr>
            <a:r>
              <a:rPr lang="en-US" sz="2600" dirty="0">
                <a:solidFill>
                  <a:srgbClr val="FFFF00"/>
                </a:solidFill>
                <a:latin typeface="Times New Roman" pitchFamily="18" charset="0"/>
                <a:cs typeface="Times New Roman" pitchFamily="18" charset="0"/>
              </a:rPr>
              <a:t>Horse hair crest denotes cavalry and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is </a:t>
            </a:r>
            <a:r>
              <a:rPr lang="en-US" sz="2600" dirty="0">
                <a:solidFill>
                  <a:srgbClr val="FFFF00"/>
                </a:solidFill>
                <a:latin typeface="Times New Roman" pitchFamily="18" charset="0"/>
                <a:cs typeface="Times New Roman" pitchFamily="18" charset="0"/>
              </a:rPr>
              <a:t>a protective element – the horse hair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is </a:t>
            </a:r>
            <a:r>
              <a:rPr lang="en-US" sz="2600" dirty="0">
                <a:solidFill>
                  <a:srgbClr val="FFFF00"/>
                </a:solidFill>
                <a:latin typeface="Times New Roman" pitchFamily="18" charset="0"/>
                <a:cs typeface="Times New Roman" pitchFamily="18" charset="0"/>
              </a:rPr>
              <a:t>slick and hard to cut, thus shedding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sword </a:t>
            </a:r>
            <a:r>
              <a:rPr lang="en-US" sz="2600" dirty="0">
                <a:solidFill>
                  <a:srgbClr val="FFFF00"/>
                </a:solidFill>
                <a:latin typeface="Times New Roman" pitchFamily="18" charset="0"/>
                <a:cs typeface="Times New Roman" pitchFamily="18" charset="0"/>
              </a:rPr>
              <a:t>strikes off the back of the head</a:t>
            </a:r>
            <a:r>
              <a:rPr lang="en-US" sz="2600" dirty="0" smtClean="0">
                <a:solidFill>
                  <a:srgbClr val="FFFF00"/>
                </a:solidFill>
                <a:latin typeface="Times New Roman" pitchFamily="18" charset="0"/>
                <a:cs typeface="Times New Roman" pitchFamily="18" charset="0"/>
              </a:rPr>
              <a:t>.</a:t>
            </a:r>
            <a:endParaRPr lang="en-US" sz="2600" dirty="0">
              <a:solidFill>
                <a:srgbClr val="FFFF00"/>
              </a:solidFill>
              <a:latin typeface="Times New Roman" pitchFamily="18" charset="0"/>
              <a:cs typeface="Times New Roman" pitchFamily="18" charset="0"/>
            </a:endParaRPr>
          </a:p>
        </p:txBody>
      </p:sp>
      <p:sp>
        <p:nvSpPr>
          <p:cNvPr id="8" name="TextBox 7"/>
          <p:cNvSpPr txBox="1"/>
          <p:nvPr/>
        </p:nvSpPr>
        <p:spPr>
          <a:xfrm>
            <a:off x="3244314" y="2362200"/>
            <a:ext cx="5186567" cy="1292662"/>
          </a:xfrm>
          <a:prstGeom prst="rect">
            <a:avLst/>
          </a:prstGeom>
          <a:noFill/>
        </p:spPr>
        <p:txBody>
          <a:bodyPr wrap="square" rtlCol="0">
            <a:spAutoFit/>
          </a:bodyPr>
          <a:lstStyle/>
          <a:p>
            <a:pPr marL="457200" indent="-457200">
              <a:buFont typeface="Arial" pitchFamily="34" charset="0"/>
              <a:buChar char="•"/>
            </a:pPr>
            <a:r>
              <a:rPr lang="en-US" sz="2600" dirty="0">
                <a:solidFill>
                  <a:srgbClr val="FFFF00"/>
                </a:solidFill>
                <a:latin typeface="Times New Roman" pitchFamily="18" charset="0"/>
                <a:cs typeface="Times New Roman" pitchFamily="18" charset="0"/>
              </a:rPr>
              <a:t>Raised center crest acts as does a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a:t>
            </a:r>
            <a:r>
              <a:rPr lang="en-US" sz="2600" dirty="0">
                <a:solidFill>
                  <a:srgbClr val="FFFF00"/>
                </a:solidFill>
                <a:latin typeface="Times New Roman" pitchFamily="18" charset="0"/>
                <a:cs typeface="Times New Roman" pitchFamily="18" charset="0"/>
              </a:rPr>
              <a:t>crumple </a:t>
            </a:r>
            <a:r>
              <a:rPr lang="en-US" sz="2600" dirty="0" smtClean="0">
                <a:solidFill>
                  <a:srgbClr val="FFFF00"/>
                </a:solidFill>
                <a:latin typeface="Times New Roman" pitchFamily="18" charset="0"/>
                <a:cs typeface="Times New Roman" pitchFamily="18" charset="0"/>
              </a:rPr>
              <a:t>zone</a:t>
            </a:r>
            <a:r>
              <a:rPr lang="en-US" sz="2600" dirty="0">
                <a:solidFill>
                  <a:srgbClr val="FFFF00"/>
                </a:solidFill>
                <a:latin typeface="Times New Roman" pitchFamily="18" charset="0"/>
                <a:cs typeface="Times New Roman" pitchFamily="18" charset="0"/>
              </a:rPr>
              <a:t>” on a modern </a:t>
            </a:r>
            <a:endParaRPr lang="en-US" sz="2600" dirty="0" smtClean="0">
              <a:solidFill>
                <a:srgbClr val="FFFF00"/>
              </a:solidFill>
              <a:latin typeface="Times New Roman" pitchFamily="18" charset="0"/>
              <a:cs typeface="Times New Roman" pitchFamily="18" charset="0"/>
            </a:endParaRPr>
          </a:p>
          <a:p>
            <a:r>
              <a:rPr lang="en-US" sz="2600" dirty="0" smtClean="0">
                <a:solidFill>
                  <a:srgbClr val="FFFF00"/>
                </a:solidFill>
                <a:latin typeface="Times New Roman" pitchFamily="18" charset="0"/>
                <a:cs typeface="Times New Roman" pitchFamily="18" charset="0"/>
              </a:rPr>
              <a:t>      motor </a:t>
            </a:r>
            <a:r>
              <a:rPr lang="en-US" sz="2600" dirty="0">
                <a:solidFill>
                  <a:srgbClr val="FFFF00"/>
                </a:solidFill>
                <a:latin typeface="Times New Roman" pitchFamily="18" charset="0"/>
                <a:cs typeface="Times New Roman" pitchFamily="18" charset="0"/>
              </a:rPr>
              <a:t>vehicle</a:t>
            </a:r>
            <a:r>
              <a:rPr lang="en-US" sz="2600" dirty="0" smtClean="0">
                <a:solidFill>
                  <a:srgbClr val="FFFF00"/>
                </a:solidFill>
                <a:latin typeface="Times New Roman" pitchFamily="18" charset="0"/>
                <a:cs typeface="Times New Roman" pitchFamily="18" charset="0"/>
              </a:rPr>
              <a:t>.</a:t>
            </a:r>
            <a:endParaRPr lang="en-US" sz="2600" dirty="0">
              <a:solidFill>
                <a:srgbClr val="FFFF00"/>
              </a:solidFill>
              <a:latin typeface="Times New Roman" pitchFamily="18" charset="0"/>
              <a:cs typeface="Times New Roman" pitchFamily="18" charset="0"/>
            </a:endParaRPr>
          </a:p>
        </p:txBody>
      </p:sp>
      <p:sp>
        <p:nvSpPr>
          <p:cNvPr id="5" name="TextBox 4"/>
          <p:cNvSpPr txBox="1"/>
          <p:nvPr/>
        </p:nvSpPr>
        <p:spPr>
          <a:xfrm>
            <a:off x="0" y="5151120"/>
            <a:ext cx="3796617" cy="1077218"/>
          </a:xfrm>
          <a:prstGeom prst="rect">
            <a:avLst/>
          </a:prstGeom>
          <a:noFill/>
        </p:spPr>
        <p:txBody>
          <a:bodyPr wrap="none" rtlCol="0">
            <a:spAutoFit/>
          </a:bodyPr>
          <a:lstStyle/>
          <a:p>
            <a:pPr algn="ctr"/>
            <a:r>
              <a:rPr lang="en-US" sz="2400" b="1" i="1" dirty="0" smtClean="0">
                <a:solidFill>
                  <a:srgbClr val="FFFF00"/>
                </a:solidFill>
                <a:latin typeface="Times New Roman" pitchFamily="18" charset="0"/>
                <a:cs typeface="Times New Roman" pitchFamily="18" charset="0"/>
              </a:rPr>
              <a:t>“Thomas Youngs Seymour” </a:t>
            </a:r>
          </a:p>
          <a:p>
            <a:pPr algn="ctr"/>
            <a:r>
              <a:rPr lang="en-US" sz="2000" i="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Artist: John Trumbull</a:t>
            </a:r>
          </a:p>
          <a:p>
            <a:pPr algn="ctr"/>
            <a:r>
              <a:rPr lang="en-US" sz="2000" dirty="0">
                <a:latin typeface="Times New Roman" pitchFamily="18" charset="0"/>
                <a:cs typeface="Times New Roman" pitchFamily="18" charset="0"/>
              </a:rPr>
              <a:t>c</a:t>
            </a:r>
            <a:r>
              <a:rPr lang="en-US" sz="2000" dirty="0" smtClean="0">
                <a:latin typeface="Times New Roman" pitchFamily="18" charset="0"/>
                <a:cs typeface="Times New Roman" pitchFamily="18" charset="0"/>
              </a:rPr>
              <a:t>a. 1793</a:t>
            </a:r>
            <a:endParaRPr lang="en-US" sz="2000" i="1" dirty="0">
              <a:latin typeface="Times New Roman" pitchFamily="18" charset="0"/>
              <a:cs typeface="Times New Roman" pitchFamily="18" charset="0"/>
            </a:endParaRPr>
          </a:p>
        </p:txBody>
      </p:sp>
      <p:sp>
        <p:nvSpPr>
          <p:cNvPr id="9" name="Slide Number Placeholder 8"/>
          <p:cNvSpPr>
            <a:spLocks noGrp="1"/>
          </p:cNvSpPr>
          <p:nvPr>
            <p:ph type="sldNum" sz="quarter" idx="12"/>
          </p:nvPr>
        </p:nvSpPr>
        <p:spPr/>
        <p:txBody>
          <a:bodyPr/>
          <a:lstStyle/>
          <a:p>
            <a:fld id="{DCC7E039-3C89-4DC3-BA88-9DDE2334C5A3}" type="slidenum">
              <a:rPr lang="en-US" smtClean="0"/>
              <a:t>24</a:t>
            </a:fld>
            <a:endParaRPr lang="en-US" dirty="0"/>
          </a:p>
        </p:txBody>
      </p:sp>
    </p:spTree>
    <p:extLst>
      <p:ext uri="{BB962C8B-B14F-4D97-AF65-F5344CB8AC3E}">
        <p14:creationId xmlns:p14="http://schemas.microsoft.com/office/powerpoint/2010/main" val="74553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1355" y="1365414"/>
            <a:ext cx="2938005" cy="971802"/>
          </a:xfrm>
          <a:prstGeom prst="rect">
            <a:avLst/>
          </a:prstGeom>
        </p:spPr>
      </p:pic>
      <p:sp>
        <p:nvSpPr>
          <p:cNvPr id="2" name="Title 1"/>
          <p:cNvSpPr>
            <a:spLocks noGrp="1"/>
          </p:cNvSpPr>
          <p:nvPr>
            <p:ph type="title"/>
          </p:nvPr>
        </p:nvSpPr>
        <p:spPr>
          <a:xfrm>
            <a:off x="456463" y="0"/>
            <a:ext cx="8229600" cy="1143000"/>
          </a:xfrm>
        </p:spPr>
        <p:txBody>
          <a:bodyPr/>
          <a:lstStyle/>
          <a:p>
            <a:r>
              <a:rPr lang="en-US" u="sng" dirty="0" smtClean="0">
                <a:solidFill>
                  <a:srgbClr val="FFC000"/>
                </a:solidFill>
                <a:effectLst>
                  <a:outerShdw blurRad="38100" dist="38100" dir="2700000" algn="tl">
                    <a:srgbClr val="000000">
                      <a:alpha val="43137"/>
                    </a:srgbClr>
                  </a:outerShdw>
                </a:effectLst>
                <a:latin typeface="Monotype Corsiva" pitchFamily="66" charset="0"/>
              </a:rPr>
              <a:t>The tools of the dragoon…</a:t>
            </a:r>
            <a:endParaRPr lang="en-US" u="sng"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592" y="1137931"/>
            <a:ext cx="5607802" cy="151877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819400"/>
            <a:ext cx="2098065" cy="1185863"/>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19400" y="2819400"/>
            <a:ext cx="1744132" cy="118586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4341" y="4641494"/>
            <a:ext cx="1059183" cy="122590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1837863" y="5002529"/>
            <a:ext cx="1200904" cy="528838"/>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3169" y="4666496"/>
            <a:ext cx="1032182" cy="1200904"/>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98877" y="2819400"/>
            <a:ext cx="3887923" cy="977535"/>
          </a:xfrm>
          <a:prstGeom prst="rect">
            <a:avLst/>
          </a:prstGeom>
        </p:spPr>
      </p:pic>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31296" y="4641497"/>
            <a:ext cx="3751405" cy="1225903"/>
          </a:xfrm>
          <a:prstGeom prst="rect">
            <a:avLst/>
          </a:prstGeom>
        </p:spPr>
      </p:pic>
      <p:sp>
        <p:nvSpPr>
          <p:cNvPr id="3" name="TextBox 2"/>
          <p:cNvSpPr txBox="1"/>
          <p:nvPr/>
        </p:nvSpPr>
        <p:spPr>
          <a:xfrm>
            <a:off x="2438400" y="2133600"/>
            <a:ext cx="3287310" cy="461665"/>
          </a:xfrm>
          <a:prstGeom prst="rect">
            <a:avLst/>
          </a:prstGeom>
          <a:noFill/>
        </p:spPr>
        <p:txBody>
          <a:bodyPr wrap="none" rtlCol="0">
            <a:spAutoFit/>
          </a:bodyPr>
          <a:lstStyle/>
          <a:p>
            <a:r>
              <a:rPr lang="en-US" sz="2400" b="1" dirty="0" smtClean="0">
                <a:solidFill>
                  <a:schemeClr val="bg1"/>
                </a:solidFill>
              </a:rPr>
              <a:t>Flintlock carbine musket</a:t>
            </a:r>
            <a:endParaRPr lang="en-US" sz="2400" b="1" dirty="0">
              <a:solidFill>
                <a:schemeClr val="bg1"/>
              </a:solidFill>
            </a:endParaRPr>
          </a:p>
        </p:txBody>
      </p:sp>
      <p:sp>
        <p:nvSpPr>
          <p:cNvPr id="13" name="TextBox 12"/>
          <p:cNvSpPr txBox="1"/>
          <p:nvPr/>
        </p:nvSpPr>
        <p:spPr>
          <a:xfrm>
            <a:off x="6553200" y="2133600"/>
            <a:ext cx="1238031" cy="461665"/>
          </a:xfrm>
          <a:prstGeom prst="rect">
            <a:avLst/>
          </a:prstGeom>
          <a:noFill/>
        </p:spPr>
        <p:txBody>
          <a:bodyPr wrap="none" rtlCol="0">
            <a:spAutoFit/>
          </a:bodyPr>
          <a:lstStyle/>
          <a:p>
            <a:r>
              <a:rPr lang="en-US" sz="2400" b="1" dirty="0" smtClean="0"/>
              <a:t>Bayonet</a:t>
            </a:r>
            <a:endParaRPr lang="en-US" sz="2400" b="1" dirty="0"/>
          </a:p>
        </p:txBody>
      </p:sp>
      <p:sp>
        <p:nvSpPr>
          <p:cNvPr id="14" name="TextBox 13"/>
          <p:cNvSpPr txBox="1"/>
          <p:nvPr/>
        </p:nvSpPr>
        <p:spPr>
          <a:xfrm>
            <a:off x="685800" y="3581400"/>
            <a:ext cx="1011752" cy="461665"/>
          </a:xfrm>
          <a:prstGeom prst="rect">
            <a:avLst/>
          </a:prstGeom>
          <a:noFill/>
        </p:spPr>
        <p:txBody>
          <a:bodyPr wrap="none" rtlCol="0">
            <a:spAutoFit/>
          </a:bodyPr>
          <a:lstStyle/>
          <a:p>
            <a:r>
              <a:rPr lang="en-US" sz="2400" b="1" dirty="0" smtClean="0">
                <a:solidFill>
                  <a:schemeClr val="bg1"/>
                </a:solidFill>
              </a:rPr>
              <a:t>Pistols</a:t>
            </a:r>
            <a:endParaRPr lang="en-US" sz="2400" b="1" dirty="0">
              <a:solidFill>
                <a:srgbClr val="FF0000"/>
              </a:solidFill>
            </a:endParaRPr>
          </a:p>
        </p:txBody>
      </p:sp>
      <p:sp>
        <p:nvSpPr>
          <p:cNvPr id="16" name="TextBox 15"/>
          <p:cNvSpPr txBox="1"/>
          <p:nvPr/>
        </p:nvSpPr>
        <p:spPr>
          <a:xfrm>
            <a:off x="3429000" y="3581400"/>
            <a:ext cx="1011752" cy="461665"/>
          </a:xfrm>
          <a:prstGeom prst="rect">
            <a:avLst/>
          </a:prstGeom>
          <a:noFill/>
        </p:spPr>
        <p:txBody>
          <a:bodyPr wrap="none" rtlCol="0">
            <a:spAutoFit/>
          </a:bodyPr>
          <a:lstStyle/>
          <a:p>
            <a:r>
              <a:rPr lang="en-US" sz="2400" b="1" dirty="0" smtClean="0">
                <a:solidFill>
                  <a:schemeClr val="bg1"/>
                </a:solidFill>
              </a:rPr>
              <a:t>Pistols</a:t>
            </a:r>
            <a:endParaRPr lang="en-US" sz="2400" b="1" dirty="0">
              <a:solidFill>
                <a:srgbClr val="FF0000"/>
              </a:solidFill>
            </a:endParaRPr>
          </a:p>
        </p:txBody>
      </p:sp>
      <p:sp>
        <p:nvSpPr>
          <p:cNvPr id="17" name="TextBox 16"/>
          <p:cNvSpPr txBox="1"/>
          <p:nvPr/>
        </p:nvSpPr>
        <p:spPr>
          <a:xfrm>
            <a:off x="457200" y="3962400"/>
            <a:ext cx="2098064" cy="461665"/>
          </a:xfrm>
          <a:prstGeom prst="rect">
            <a:avLst/>
          </a:prstGeom>
          <a:solidFill>
            <a:schemeClr val="tx1"/>
          </a:solidFill>
        </p:spPr>
        <p:txBody>
          <a:bodyPr wrap="square" rtlCol="0">
            <a:spAutoFit/>
          </a:bodyPr>
          <a:lstStyle/>
          <a:p>
            <a:r>
              <a:rPr lang="en-US" sz="2400" b="1" dirty="0" smtClean="0">
                <a:solidFill>
                  <a:srgbClr val="FF0000"/>
                </a:solidFill>
              </a:rPr>
              <a:t>British style</a:t>
            </a:r>
            <a:endParaRPr lang="en-US" sz="2400" b="1" dirty="0">
              <a:solidFill>
                <a:srgbClr val="FF0000"/>
              </a:solidFill>
            </a:endParaRPr>
          </a:p>
        </p:txBody>
      </p:sp>
      <p:sp>
        <p:nvSpPr>
          <p:cNvPr id="18" name="TextBox 17"/>
          <p:cNvSpPr txBox="1"/>
          <p:nvPr/>
        </p:nvSpPr>
        <p:spPr>
          <a:xfrm>
            <a:off x="2819400" y="3962400"/>
            <a:ext cx="1744132" cy="461665"/>
          </a:xfrm>
          <a:prstGeom prst="rect">
            <a:avLst/>
          </a:prstGeom>
          <a:solidFill>
            <a:schemeClr val="tx1"/>
          </a:solidFill>
        </p:spPr>
        <p:txBody>
          <a:bodyPr wrap="none" rtlCol="0">
            <a:spAutoFit/>
          </a:bodyPr>
          <a:lstStyle/>
          <a:p>
            <a:r>
              <a:rPr lang="en-US" sz="2300" b="1" dirty="0" smtClean="0">
                <a:solidFill>
                  <a:schemeClr val="bg2">
                    <a:lumMod val="60000"/>
                    <a:lumOff val="40000"/>
                  </a:schemeClr>
                </a:solidFill>
              </a:rPr>
              <a:t>French Style</a:t>
            </a:r>
            <a:endParaRPr lang="en-US" sz="2300" b="1" dirty="0">
              <a:solidFill>
                <a:schemeClr val="bg2">
                  <a:lumMod val="60000"/>
                  <a:lumOff val="40000"/>
                </a:schemeClr>
              </a:solidFill>
            </a:endParaRPr>
          </a:p>
        </p:txBody>
      </p:sp>
      <p:sp>
        <p:nvSpPr>
          <p:cNvPr id="19" name="TextBox 18"/>
          <p:cNvSpPr txBox="1"/>
          <p:nvPr/>
        </p:nvSpPr>
        <p:spPr>
          <a:xfrm>
            <a:off x="6781800" y="3352800"/>
            <a:ext cx="1770036" cy="461665"/>
          </a:xfrm>
          <a:prstGeom prst="rect">
            <a:avLst/>
          </a:prstGeom>
          <a:noFill/>
        </p:spPr>
        <p:txBody>
          <a:bodyPr wrap="none" rtlCol="0">
            <a:spAutoFit/>
          </a:bodyPr>
          <a:lstStyle/>
          <a:p>
            <a:r>
              <a:rPr lang="en-US" sz="2400" b="1" dirty="0" smtClean="0">
                <a:solidFill>
                  <a:schemeClr val="bg1"/>
                </a:solidFill>
              </a:rPr>
              <a:t>Blunderbuss</a:t>
            </a:r>
            <a:endParaRPr lang="en-US" sz="2400" b="1" dirty="0">
              <a:solidFill>
                <a:schemeClr val="bg1"/>
              </a:solidFill>
            </a:endParaRPr>
          </a:p>
        </p:txBody>
      </p:sp>
      <p:sp>
        <p:nvSpPr>
          <p:cNvPr id="20" name="TextBox 19"/>
          <p:cNvSpPr txBox="1"/>
          <p:nvPr/>
        </p:nvSpPr>
        <p:spPr>
          <a:xfrm>
            <a:off x="672280" y="5867400"/>
            <a:ext cx="3518720" cy="461665"/>
          </a:xfrm>
          <a:prstGeom prst="rect">
            <a:avLst/>
          </a:prstGeom>
          <a:noFill/>
        </p:spPr>
        <p:txBody>
          <a:bodyPr wrap="none" rtlCol="0">
            <a:spAutoFit/>
          </a:bodyPr>
          <a:lstStyle/>
          <a:p>
            <a:r>
              <a:rPr lang="en-US" sz="2400" b="1" dirty="0" smtClean="0">
                <a:solidFill>
                  <a:schemeClr val="tx1">
                    <a:lumMod val="95000"/>
                  </a:schemeClr>
                </a:solidFill>
              </a:rPr>
              <a:t>Cartridge box &amp; cartridges</a:t>
            </a:r>
            <a:endParaRPr lang="en-US" sz="2400" b="1" dirty="0">
              <a:solidFill>
                <a:schemeClr val="tx1">
                  <a:lumMod val="95000"/>
                </a:schemeClr>
              </a:solidFill>
            </a:endParaRPr>
          </a:p>
        </p:txBody>
      </p:sp>
      <p:sp>
        <p:nvSpPr>
          <p:cNvPr id="21" name="TextBox 20"/>
          <p:cNvSpPr txBox="1"/>
          <p:nvPr/>
        </p:nvSpPr>
        <p:spPr>
          <a:xfrm>
            <a:off x="5257800" y="5867400"/>
            <a:ext cx="2295950" cy="461665"/>
          </a:xfrm>
          <a:prstGeom prst="rect">
            <a:avLst/>
          </a:prstGeom>
          <a:noFill/>
        </p:spPr>
        <p:txBody>
          <a:bodyPr wrap="none" rtlCol="0">
            <a:spAutoFit/>
          </a:bodyPr>
          <a:lstStyle/>
          <a:p>
            <a:r>
              <a:rPr lang="en-US" sz="2400" b="1" dirty="0" smtClean="0"/>
              <a:t>Sword (or sabre)</a:t>
            </a:r>
            <a:endParaRPr lang="en-US" sz="2400" b="1" dirty="0"/>
          </a:p>
        </p:txBody>
      </p:sp>
      <p:sp>
        <p:nvSpPr>
          <p:cNvPr id="11" name="Slide Number Placeholder 10"/>
          <p:cNvSpPr>
            <a:spLocks noGrp="1"/>
          </p:cNvSpPr>
          <p:nvPr>
            <p:ph type="sldNum" sz="quarter" idx="12"/>
          </p:nvPr>
        </p:nvSpPr>
        <p:spPr/>
        <p:txBody>
          <a:bodyPr/>
          <a:lstStyle/>
          <a:p>
            <a:fld id="{DCC7E039-3C89-4DC3-BA88-9DDE2334C5A3}" type="slidenum">
              <a:rPr lang="en-US" smtClean="0"/>
              <a:t>25</a:t>
            </a:fld>
            <a:endParaRPr lang="en-US" dirty="0"/>
          </a:p>
        </p:txBody>
      </p:sp>
    </p:spTree>
    <p:extLst>
      <p:ext uri="{BB962C8B-B14F-4D97-AF65-F5344CB8AC3E}">
        <p14:creationId xmlns:p14="http://schemas.microsoft.com/office/powerpoint/2010/main" val="88516712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4800" b="1" i="1" u="sng" dirty="0" smtClean="0">
                <a:effectLst>
                  <a:outerShdw blurRad="38100" dist="38100" dir="2700000" algn="tl">
                    <a:srgbClr val="000000">
                      <a:alpha val="43137"/>
                    </a:srgbClr>
                  </a:outerShdw>
                </a:effectLst>
                <a:latin typeface="Monotype Corsiva" pitchFamily="66" charset="0"/>
              </a:rPr>
              <a:t>And  T E E T H </a:t>
            </a:r>
            <a:r>
              <a:rPr lang="en-US" sz="6000" b="1" i="1" u="sng" dirty="0" smtClean="0">
                <a:effectLst>
                  <a:outerShdw blurRad="38100" dist="38100" dir="2700000" algn="tl">
                    <a:srgbClr val="000000">
                      <a:alpha val="43137"/>
                    </a:srgbClr>
                  </a:outerShdw>
                </a:effectLst>
                <a:latin typeface="Monotype Corsiva" pitchFamily="66" charset="0"/>
              </a:rPr>
              <a:t>!</a:t>
            </a:r>
            <a:endParaRPr lang="en-US" sz="6000" b="1" i="1" u="sng" dirty="0">
              <a:effectLst>
                <a:outerShdw blurRad="38100" dist="38100" dir="2700000" algn="tl">
                  <a:srgbClr val="000000">
                    <a:alpha val="43137"/>
                  </a:srgbClr>
                </a:outerShdw>
              </a:effectLst>
              <a:latin typeface="Monotype Corsiva" pitchFamily="66" charset="0"/>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t="11658" b="17918"/>
          <a:stretch/>
        </p:blipFill>
        <p:spPr>
          <a:xfrm>
            <a:off x="457200" y="2286000"/>
            <a:ext cx="4094910" cy="3028627"/>
          </a:xfrm>
          <a:prstGeom prst="rect">
            <a:avLst/>
          </a:prstGeom>
          <a:solidFill>
            <a:schemeClr val="bg2"/>
          </a:solidFill>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325942" y="3354059"/>
            <a:ext cx="2444736" cy="1076580"/>
          </a:xfrm>
          <a:prstGeom prst="rect">
            <a:avLst/>
          </a:prstGeom>
        </p:spPr>
      </p:pic>
      <p:sp>
        <p:nvSpPr>
          <p:cNvPr id="8" name="TextBox 7"/>
          <p:cNvSpPr txBox="1"/>
          <p:nvPr/>
        </p:nvSpPr>
        <p:spPr>
          <a:xfrm>
            <a:off x="4648200" y="1340604"/>
            <a:ext cx="3810000" cy="1323439"/>
          </a:xfrm>
          <a:prstGeom prst="rect">
            <a:avLst/>
          </a:prstGeom>
          <a:noFill/>
        </p:spPr>
        <p:txBody>
          <a:bodyPr wrap="square" rtlCol="0">
            <a:spAutoFit/>
          </a:bodyPr>
          <a:lstStyle/>
          <a:p>
            <a:pPr algn="ctr"/>
            <a:r>
              <a:rPr lang="en-US" sz="4000" dirty="0" smtClean="0">
                <a:solidFill>
                  <a:srgbClr val="FF0000"/>
                </a:solidFill>
                <a:effectLst>
                  <a:outerShdw blurRad="38100" dist="38100" dir="2700000" algn="tl">
                    <a:srgbClr val="000000">
                      <a:alpha val="43137"/>
                    </a:srgbClr>
                  </a:outerShdw>
                </a:effectLst>
                <a:latin typeface="Monotype Corsiva" pitchFamily="66" charset="0"/>
              </a:rPr>
              <a:t>Because  you can’t bite the top off the</a:t>
            </a:r>
            <a:endParaRPr lang="en-US" sz="4000" dirty="0">
              <a:solidFill>
                <a:srgbClr val="FF0000"/>
              </a:solidFill>
              <a:effectLst>
                <a:outerShdw blurRad="38100" dist="38100" dir="2700000" algn="tl">
                  <a:srgbClr val="000000">
                    <a:alpha val="43137"/>
                  </a:srgbClr>
                </a:outerShdw>
              </a:effectLst>
              <a:latin typeface="Monotype Corsiva" pitchFamily="66" charset="0"/>
            </a:endParaRPr>
          </a:p>
        </p:txBody>
      </p:sp>
      <p:sp>
        <p:nvSpPr>
          <p:cNvPr id="9" name="TextBox 8"/>
          <p:cNvSpPr txBox="1"/>
          <p:nvPr/>
        </p:nvSpPr>
        <p:spPr>
          <a:xfrm>
            <a:off x="4450596" y="5119608"/>
            <a:ext cx="4267200" cy="1446550"/>
          </a:xfrm>
          <a:prstGeom prst="rect">
            <a:avLst/>
          </a:prstGeom>
          <a:noFill/>
        </p:spPr>
        <p:txBody>
          <a:bodyPr wrap="square" rtlCol="0">
            <a:spAutoFit/>
          </a:bodyPr>
          <a:lstStyle/>
          <a:p>
            <a:pPr algn="ctr"/>
            <a:r>
              <a:rPr lang="en-US" sz="4400" dirty="0">
                <a:solidFill>
                  <a:srgbClr val="FF0000"/>
                </a:solidFill>
                <a:effectLst>
                  <a:outerShdw blurRad="38100" dist="38100" dir="2700000" algn="tl">
                    <a:srgbClr val="000000">
                      <a:alpha val="43137"/>
                    </a:srgbClr>
                  </a:outerShdw>
                </a:effectLst>
                <a:latin typeface="Monotype Corsiva" pitchFamily="66" charset="0"/>
              </a:rPr>
              <a:t>w</a:t>
            </a:r>
            <a:r>
              <a:rPr lang="en-US" sz="4400" dirty="0" smtClean="0">
                <a:solidFill>
                  <a:srgbClr val="FF0000"/>
                </a:solidFill>
                <a:effectLst>
                  <a:outerShdw blurRad="38100" dist="38100" dir="2700000" algn="tl">
                    <a:srgbClr val="000000">
                      <a:alpha val="43137"/>
                    </a:srgbClr>
                  </a:outerShdw>
                </a:effectLst>
                <a:latin typeface="Monotype Corsiva" pitchFamily="66" charset="0"/>
              </a:rPr>
              <a:t>ithout opposable </a:t>
            </a:r>
          </a:p>
          <a:p>
            <a:pPr algn="ctr"/>
            <a:r>
              <a:rPr lang="en-US" sz="4400" dirty="0" smtClean="0">
                <a:solidFill>
                  <a:srgbClr val="FF0000"/>
                </a:solidFill>
                <a:effectLst>
                  <a:outerShdw blurRad="38100" dist="38100" dir="2700000" algn="tl">
                    <a:srgbClr val="000000">
                      <a:alpha val="43137"/>
                    </a:srgbClr>
                  </a:outerShdw>
                </a:effectLst>
                <a:latin typeface="Monotype Corsiva" pitchFamily="66" charset="0"/>
              </a:rPr>
              <a:t>teeth!</a:t>
            </a:r>
            <a:endParaRPr lang="en-US" sz="4400" dirty="0">
              <a:solidFill>
                <a:srgbClr val="FF0000"/>
              </a:solidFill>
              <a:effectLst>
                <a:outerShdw blurRad="38100" dist="38100" dir="2700000" algn="tl">
                  <a:srgbClr val="000000">
                    <a:alpha val="43137"/>
                  </a:srgbClr>
                </a:outerShdw>
              </a:effectLst>
              <a:latin typeface="Monotype Corsiva" pitchFamily="66"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26</a:t>
            </a:fld>
            <a:endParaRPr lang="en-US" dirty="0"/>
          </a:p>
        </p:txBody>
      </p:sp>
    </p:spTree>
    <p:extLst>
      <p:ext uri="{BB962C8B-B14F-4D97-AF65-F5344CB8AC3E}">
        <p14:creationId xmlns:p14="http://schemas.microsoft.com/office/powerpoint/2010/main" val="3975104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i="1" u="sng"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The firearms and how they function:</a:t>
            </a:r>
            <a:endParaRPr lang="en-US" i="1" u="sng"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3537" y="1143000"/>
            <a:ext cx="5503983" cy="149066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353" y="2633662"/>
            <a:ext cx="3890707" cy="215148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193" y="2789059"/>
            <a:ext cx="1617075" cy="1869087"/>
          </a:xfrm>
          <a:prstGeom prst="rect">
            <a:avLst/>
          </a:prstGeom>
        </p:spPr>
      </p:pic>
      <p:sp>
        <p:nvSpPr>
          <p:cNvPr id="7" name="TextBox 6"/>
          <p:cNvSpPr txBox="1"/>
          <p:nvPr/>
        </p:nvSpPr>
        <p:spPr>
          <a:xfrm>
            <a:off x="4575910" y="2096104"/>
            <a:ext cx="2177904" cy="461665"/>
          </a:xfrm>
          <a:prstGeom prst="rect">
            <a:avLst/>
          </a:prstGeom>
          <a:noFill/>
        </p:spPr>
        <p:txBody>
          <a:bodyPr wrap="none" rtlCol="0">
            <a:spAutoFit/>
          </a:bodyPr>
          <a:lstStyle/>
          <a:p>
            <a:r>
              <a:rPr lang="en-US" sz="2400" b="1" dirty="0" smtClean="0">
                <a:solidFill>
                  <a:schemeClr val="bg1"/>
                </a:solidFill>
              </a:rPr>
              <a:t>Carbine musket</a:t>
            </a:r>
            <a:endParaRPr lang="en-US" sz="2400" b="1" dirty="0">
              <a:solidFill>
                <a:schemeClr val="bg1"/>
              </a:solidFill>
            </a:endParaRPr>
          </a:p>
        </p:txBody>
      </p:sp>
      <p:sp>
        <p:nvSpPr>
          <p:cNvPr id="8" name="TextBox 7"/>
          <p:cNvSpPr txBox="1"/>
          <p:nvPr/>
        </p:nvSpPr>
        <p:spPr>
          <a:xfrm>
            <a:off x="4342115" y="4297198"/>
            <a:ext cx="2358338" cy="461665"/>
          </a:xfrm>
          <a:prstGeom prst="rect">
            <a:avLst/>
          </a:prstGeom>
          <a:noFill/>
        </p:spPr>
        <p:txBody>
          <a:bodyPr wrap="none" rtlCol="0">
            <a:spAutoFit/>
          </a:bodyPr>
          <a:lstStyle/>
          <a:p>
            <a:r>
              <a:rPr lang="en-US" sz="2400" b="1" dirty="0" smtClean="0">
                <a:solidFill>
                  <a:schemeClr val="bg1"/>
                </a:solidFill>
              </a:rPr>
              <a:t>Lock  mechanism</a:t>
            </a:r>
            <a:endParaRPr lang="en-US" sz="2400" b="1" dirty="0">
              <a:solidFill>
                <a:schemeClr val="bg1"/>
              </a:solidFill>
            </a:endParaRPr>
          </a:p>
        </p:txBody>
      </p:sp>
      <p:sp>
        <p:nvSpPr>
          <p:cNvPr id="9" name="TextBox 8"/>
          <p:cNvSpPr txBox="1"/>
          <p:nvPr/>
        </p:nvSpPr>
        <p:spPr>
          <a:xfrm>
            <a:off x="7150712" y="3608582"/>
            <a:ext cx="746038" cy="461665"/>
          </a:xfrm>
          <a:prstGeom prst="rect">
            <a:avLst/>
          </a:prstGeom>
          <a:noFill/>
        </p:spPr>
        <p:txBody>
          <a:bodyPr wrap="none" rtlCol="0">
            <a:spAutoFit/>
          </a:bodyPr>
          <a:lstStyle/>
          <a:p>
            <a:r>
              <a:rPr lang="en-US" sz="2400" b="1" dirty="0" smtClean="0"/>
              <a:t>Flint</a:t>
            </a:r>
            <a:endParaRPr lang="en-US" sz="2400" b="1"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28331" y="4776024"/>
            <a:ext cx="4812958" cy="1615655"/>
          </a:xfrm>
          <a:prstGeom prst="rect">
            <a:avLst/>
          </a:prstGeom>
        </p:spPr>
      </p:pic>
      <p:sp>
        <p:nvSpPr>
          <p:cNvPr id="11" name="TextBox 10"/>
          <p:cNvSpPr txBox="1"/>
          <p:nvPr/>
        </p:nvSpPr>
        <p:spPr>
          <a:xfrm>
            <a:off x="1752660" y="4831849"/>
            <a:ext cx="2363483" cy="461665"/>
          </a:xfrm>
          <a:prstGeom prst="rect">
            <a:avLst/>
          </a:prstGeom>
          <a:noFill/>
        </p:spPr>
        <p:txBody>
          <a:bodyPr wrap="square" rtlCol="0">
            <a:spAutoFit/>
          </a:bodyPr>
          <a:lstStyle/>
          <a:p>
            <a:r>
              <a:rPr lang="en-US" sz="2400" b="1" dirty="0" smtClean="0">
                <a:solidFill>
                  <a:schemeClr val="bg1"/>
                </a:solidFill>
              </a:rPr>
              <a:t>Slide bar &amp; ring</a:t>
            </a:r>
            <a:endParaRPr lang="en-US" sz="2400" b="1" dirty="0">
              <a:solidFill>
                <a:schemeClr val="bg1"/>
              </a:solidFill>
            </a:endParaRPr>
          </a:p>
        </p:txBody>
      </p:sp>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41470" y="5231431"/>
            <a:ext cx="1627520" cy="716706"/>
          </a:xfrm>
          <a:prstGeom prst="rect">
            <a:avLst/>
          </a:prstGeom>
        </p:spPr>
      </p:pic>
      <p:sp>
        <p:nvSpPr>
          <p:cNvPr id="13" name="TextBox 12"/>
          <p:cNvSpPr txBox="1"/>
          <p:nvPr/>
        </p:nvSpPr>
        <p:spPr>
          <a:xfrm>
            <a:off x="1557827" y="5981349"/>
            <a:ext cx="1643270" cy="461665"/>
          </a:xfrm>
          <a:prstGeom prst="rect">
            <a:avLst/>
          </a:prstGeom>
          <a:noFill/>
        </p:spPr>
        <p:txBody>
          <a:bodyPr wrap="none" rtlCol="0">
            <a:spAutoFit/>
          </a:bodyPr>
          <a:lstStyle/>
          <a:p>
            <a:r>
              <a:rPr lang="en-US" sz="2400" b="1" dirty="0" smtClean="0">
                <a:solidFill>
                  <a:schemeClr val="bg1"/>
                </a:solidFill>
              </a:rPr>
              <a:t>←Cartridge</a:t>
            </a:r>
            <a:endParaRPr lang="en-US" sz="2400" b="1" dirty="0">
              <a:solidFill>
                <a:schemeClr val="bg1"/>
              </a:solidFill>
            </a:endParaRPr>
          </a:p>
        </p:txBody>
      </p:sp>
      <p:sp>
        <p:nvSpPr>
          <p:cNvPr id="14" name="TextBox 13"/>
          <p:cNvSpPr txBox="1"/>
          <p:nvPr/>
        </p:nvSpPr>
        <p:spPr>
          <a:xfrm>
            <a:off x="228599" y="2298059"/>
            <a:ext cx="2588753"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firearms  shown are smooth-</a:t>
            </a: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ore black powder weapons with flint</a:t>
            </a:r>
          </a:p>
          <a:p>
            <a:r>
              <a:rPr lang="en-US" sz="2400" dirty="0" smtClean="0">
                <a:latin typeface="Times New Roman" pitchFamily="18" charset="0"/>
                <a:cs typeface="Times New Roman" pitchFamily="18" charset="0"/>
              </a:rPr>
              <a:t>and steel ignition.</a:t>
            </a:r>
            <a:endParaRPr lang="en-US" sz="2400" dirty="0">
              <a:latin typeface="Times New Roman" pitchFamily="18" charset="0"/>
              <a:cs typeface="Times New Roman" pitchFamily="18" charset="0"/>
            </a:endParaRPr>
          </a:p>
        </p:txBody>
      </p:sp>
      <p:sp>
        <p:nvSpPr>
          <p:cNvPr id="15" name="TextBox 14"/>
          <p:cNvSpPr txBox="1"/>
          <p:nvPr/>
        </p:nvSpPr>
        <p:spPr>
          <a:xfrm>
            <a:off x="6336948" y="4870667"/>
            <a:ext cx="2777556" cy="1938992"/>
          </a:xfrm>
          <a:prstGeom prst="rect">
            <a:avLst/>
          </a:prstGeom>
          <a:noFill/>
        </p:spPr>
        <p:txBody>
          <a:bodyPr wrap="square" rtlCol="0">
            <a:spAutoFit/>
          </a:bodyPr>
          <a:lstStyle/>
          <a:p>
            <a:r>
              <a:rPr lang="en-US" sz="2400" dirty="0" smtClean="0">
                <a:latin typeface="Times New Roman" pitchFamily="18" charset="0"/>
                <a:cs typeface="Times New Roman" pitchFamily="18" charset="0"/>
              </a:rPr>
              <a:t>The slide bar and ring  and a carbine sling as the original </a:t>
            </a:r>
          </a:p>
          <a:p>
            <a:r>
              <a:rPr lang="en-US" sz="2400" dirty="0" smtClean="0">
                <a:latin typeface="Times New Roman" pitchFamily="18" charset="0"/>
                <a:cs typeface="Times New Roman" pitchFamily="18" charset="0"/>
              </a:rPr>
              <a:t>“hands-free” device.</a:t>
            </a:r>
          </a:p>
          <a:p>
            <a:endParaRPr lang="en-US" sz="2400" dirty="0">
              <a:latin typeface="Times New Roman" pitchFamily="18" charset="0"/>
              <a:cs typeface="Times New Roman" pitchFamily="18" charset="0"/>
            </a:endParaRPr>
          </a:p>
        </p:txBody>
      </p:sp>
      <p:sp>
        <p:nvSpPr>
          <p:cNvPr id="16" name="TextBox 15"/>
          <p:cNvSpPr txBox="1"/>
          <p:nvPr/>
        </p:nvSpPr>
        <p:spPr>
          <a:xfrm>
            <a:off x="228600" y="1162668"/>
            <a:ext cx="2678938" cy="954107"/>
          </a:xfrm>
          <a:prstGeom prst="rect">
            <a:avLst/>
          </a:prstGeom>
          <a:noFill/>
        </p:spPr>
        <p:txBody>
          <a:bodyPr wrap="none" rtlCol="0">
            <a:spAutoFit/>
          </a:bodyPr>
          <a:lstStyle/>
          <a:p>
            <a:r>
              <a:rPr lang="en-US" sz="2800" b="1" i="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If they  function </a:t>
            </a:r>
          </a:p>
          <a:p>
            <a:r>
              <a:rPr lang="en-US" sz="2800" b="1" i="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all!</a:t>
            </a:r>
            <a:endParaRPr lang="en-US" sz="2800" b="1" i="1" u="sng"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27</a:t>
            </a:fld>
            <a:endParaRPr lang="en-US" dirty="0"/>
          </a:p>
        </p:txBody>
      </p:sp>
    </p:spTree>
    <p:extLst>
      <p:ext uri="{BB962C8B-B14F-4D97-AF65-F5344CB8AC3E}">
        <p14:creationId xmlns:p14="http://schemas.microsoft.com/office/powerpoint/2010/main" val="350345505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 y="2667000"/>
            <a:ext cx="8440616" cy="22860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277" y="457200"/>
            <a:ext cx="4448907" cy="25146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42435" y="3943350"/>
            <a:ext cx="4559561" cy="2609850"/>
          </a:xfrm>
          <a:prstGeom prst="rect">
            <a:avLst/>
          </a:prstGeom>
        </p:spPr>
      </p:pic>
      <p:sp>
        <p:nvSpPr>
          <p:cNvPr id="5" name="TextBox 4"/>
          <p:cNvSpPr txBox="1"/>
          <p:nvPr/>
        </p:nvSpPr>
        <p:spPr>
          <a:xfrm>
            <a:off x="5181600" y="460831"/>
            <a:ext cx="3310330" cy="1569660"/>
          </a:xfrm>
          <a:prstGeom prst="rect">
            <a:avLst/>
          </a:prstGeom>
          <a:noFill/>
        </p:spPr>
        <p:txBody>
          <a:bodyPr wrap="none" rtlCol="0">
            <a:spAutoFit/>
          </a:bodyPr>
          <a:lstStyle/>
          <a:p>
            <a:r>
              <a:rPr lang="en-US" sz="4800"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Musket Lock:</a:t>
            </a:r>
          </a:p>
          <a:p>
            <a:pPr algn="ctr"/>
            <a:r>
              <a:rPr lang="en-US" sz="4800"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Front view</a:t>
            </a:r>
            <a:endParaRPr lang="en-US" sz="4800"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6" name="TextBox 5"/>
          <p:cNvSpPr txBox="1"/>
          <p:nvPr/>
        </p:nvSpPr>
        <p:spPr>
          <a:xfrm>
            <a:off x="644607" y="4953000"/>
            <a:ext cx="3241593" cy="1569660"/>
          </a:xfrm>
          <a:prstGeom prst="rect">
            <a:avLst/>
          </a:prstGeom>
          <a:noFill/>
        </p:spPr>
        <p:txBody>
          <a:bodyPr wrap="none" rtlCol="0">
            <a:spAutoFit/>
          </a:bodyPr>
          <a:lstStyle/>
          <a:p>
            <a:r>
              <a:rPr lang="en-US" sz="4800"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Musket Lock:</a:t>
            </a:r>
          </a:p>
          <a:p>
            <a:pPr algn="ctr"/>
            <a:r>
              <a:rPr lang="en-US" sz="4800"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Rear view</a:t>
            </a:r>
            <a:endParaRPr lang="en-US" sz="4800"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2" name="TextBox 1"/>
          <p:cNvSpPr txBox="1"/>
          <p:nvPr/>
        </p:nvSpPr>
        <p:spPr>
          <a:xfrm>
            <a:off x="4242435" y="3962400"/>
            <a:ext cx="2485680" cy="1015663"/>
          </a:xfrm>
          <a:prstGeom prst="rect">
            <a:avLst/>
          </a:prstGeom>
          <a:noFill/>
        </p:spPr>
        <p:txBody>
          <a:bodyPr wrap="none" rtlCol="0">
            <a:spAutoFit/>
          </a:bodyPr>
          <a:lstStyle/>
          <a:p>
            <a:r>
              <a:rPr lang="en-US" sz="2000" b="1" dirty="0" smtClean="0">
                <a:solidFill>
                  <a:schemeClr val="bg1"/>
                </a:solidFill>
              </a:rPr>
              <a:t>Gap aligns with touch</a:t>
            </a:r>
          </a:p>
          <a:p>
            <a:r>
              <a:rPr lang="en-US" sz="2000" b="1" dirty="0">
                <a:solidFill>
                  <a:schemeClr val="bg1"/>
                </a:solidFill>
              </a:rPr>
              <a:t>h</a:t>
            </a:r>
            <a:r>
              <a:rPr lang="en-US" sz="2000" b="1" dirty="0" smtClean="0">
                <a:solidFill>
                  <a:schemeClr val="bg1"/>
                </a:solidFill>
              </a:rPr>
              <a:t>ole drilled through</a:t>
            </a:r>
          </a:p>
          <a:p>
            <a:r>
              <a:rPr lang="en-US" sz="2000" b="1" dirty="0" smtClean="0">
                <a:solidFill>
                  <a:schemeClr val="bg1"/>
                </a:solidFill>
              </a:rPr>
              <a:t>barrel</a:t>
            </a:r>
            <a:endParaRPr lang="en-US" sz="2000" b="1" dirty="0">
              <a:solidFill>
                <a:schemeClr val="bg1"/>
              </a:solidFill>
            </a:endParaRPr>
          </a:p>
        </p:txBody>
      </p:sp>
      <p:cxnSp>
        <p:nvCxnSpPr>
          <p:cNvPr id="9" name="Straight Arrow Connector 8"/>
          <p:cNvCxnSpPr/>
          <p:nvPr/>
        </p:nvCxnSpPr>
        <p:spPr>
          <a:xfrm>
            <a:off x="5105400" y="4800600"/>
            <a:ext cx="838200" cy="9144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fld id="{DCC7E039-3C89-4DC3-BA88-9DDE2334C5A3}" type="slidenum">
              <a:rPr lang="en-US" smtClean="0"/>
              <a:t>28</a:t>
            </a:fld>
            <a:endParaRPr lang="en-US" dirty="0"/>
          </a:p>
        </p:txBody>
      </p:sp>
    </p:spTree>
    <p:extLst>
      <p:ext uri="{BB962C8B-B14F-4D97-AF65-F5344CB8AC3E}">
        <p14:creationId xmlns:p14="http://schemas.microsoft.com/office/powerpoint/2010/main" val="10230116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Boy, when things go wrong!</a:t>
            </a:r>
            <a:endParaRPr lang="en-US" i="1" u="sng"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3" name="TextBox 2"/>
          <p:cNvSpPr txBox="1"/>
          <p:nvPr/>
        </p:nvSpPr>
        <p:spPr>
          <a:xfrm>
            <a:off x="246828" y="2514600"/>
            <a:ext cx="8604343" cy="3816429"/>
          </a:xfrm>
          <a:prstGeom prst="rect">
            <a:avLst/>
          </a:prstGeom>
          <a:noFill/>
        </p:spPr>
        <p:txBody>
          <a:bodyPr wrap="none" rtlCol="0">
            <a:spAutoFit/>
          </a:bodyPr>
          <a:lstStyle/>
          <a:p>
            <a:pPr marL="285750" indent="-285750">
              <a:buFont typeface="Arial" pitchFamily="34" charset="0"/>
              <a:buChar char="•"/>
            </a:pPr>
            <a:r>
              <a:rPr lang="en-US" sz="2200" dirty="0" smtClean="0"/>
              <a:t>18</a:t>
            </a:r>
            <a:r>
              <a:rPr lang="en-US" sz="2200" baseline="30000" dirty="0" smtClean="0"/>
              <a:t>th</a:t>
            </a:r>
            <a:r>
              <a:rPr lang="en-US" sz="2200" dirty="0" smtClean="0"/>
              <a:t> Century firearms were an unreliable weapons system.</a:t>
            </a:r>
          </a:p>
          <a:p>
            <a:pPr marL="285750" indent="-285750">
              <a:buFont typeface="Arial" pitchFamily="34" charset="0"/>
              <a:buChar char="•"/>
            </a:pPr>
            <a:r>
              <a:rPr lang="en-US" sz="2200" dirty="0" smtClean="0"/>
              <a:t>Black powder susceptible to weather – wet gun powder does not ignite.</a:t>
            </a:r>
          </a:p>
          <a:p>
            <a:pPr marL="285750" indent="-285750">
              <a:buFont typeface="Arial" pitchFamily="34" charset="0"/>
              <a:buChar char="•"/>
            </a:pPr>
            <a:r>
              <a:rPr lang="en-US" sz="2200" dirty="0" smtClean="0"/>
              <a:t>Wind can blow priming charge out of priming pan.</a:t>
            </a:r>
          </a:p>
          <a:p>
            <a:pPr marL="285750" indent="-285750">
              <a:buFont typeface="Arial" pitchFamily="34" charset="0"/>
              <a:buChar char="•"/>
            </a:pPr>
            <a:r>
              <a:rPr lang="en-US" sz="2200" dirty="0" smtClean="0"/>
              <a:t>Wind can blow sparks away from priming pan.</a:t>
            </a:r>
          </a:p>
          <a:p>
            <a:pPr marL="285750" indent="-285750">
              <a:buFont typeface="Arial" pitchFamily="34" charset="0"/>
              <a:buChar char="•"/>
            </a:pPr>
            <a:r>
              <a:rPr lang="en-US" sz="2200" dirty="0" smtClean="0"/>
              <a:t>Subject to “flash in the pan”.</a:t>
            </a:r>
          </a:p>
          <a:p>
            <a:pPr marL="285750" indent="-285750">
              <a:buFont typeface="Arial" pitchFamily="34" charset="0"/>
              <a:buChar char="•"/>
            </a:pPr>
            <a:r>
              <a:rPr lang="en-US" sz="2200" dirty="0" smtClean="0"/>
              <a:t>Powder supplies may be adulterated.</a:t>
            </a:r>
          </a:p>
          <a:p>
            <a:pPr marL="285750" indent="-285750">
              <a:buFont typeface="Arial" pitchFamily="34" charset="0"/>
              <a:buChar char="•"/>
            </a:pPr>
            <a:r>
              <a:rPr lang="en-US" sz="2200" dirty="0" smtClean="0"/>
              <a:t>Flints may fail to spark.</a:t>
            </a:r>
          </a:p>
          <a:p>
            <a:pPr marL="285750" indent="-285750">
              <a:buFont typeface="Arial" pitchFamily="34" charset="0"/>
              <a:buChar char="•"/>
            </a:pPr>
            <a:r>
              <a:rPr lang="en-US" sz="2200" dirty="0" smtClean="0"/>
              <a:t>Unhardened frizzens may fail to spark.</a:t>
            </a:r>
          </a:p>
          <a:p>
            <a:pPr marL="285750" indent="-285750">
              <a:buFont typeface="Arial" pitchFamily="34" charset="0"/>
              <a:buChar char="•"/>
            </a:pPr>
            <a:r>
              <a:rPr lang="en-US" sz="2200" dirty="0" smtClean="0"/>
              <a:t>Firearms subject to delayed ignition or hang fire.</a:t>
            </a:r>
          </a:p>
          <a:p>
            <a:pPr marL="285750" indent="-285750">
              <a:buFont typeface="Arial" pitchFamily="34" charset="0"/>
              <a:buChar char="•"/>
            </a:pPr>
            <a:r>
              <a:rPr lang="en-US" sz="2200" dirty="0" smtClean="0"/>
              <a:t>Subject to misfire.</a:t>
            </a:r>
          </a:p>
          <a:p>
            <a:pPr marL="285750" indent="-285750">
              <a:buFont typeface="Arial" pitchFamily="34" charset="0"/>
              <a:buChar char="•"/>
            </a:pPr>
            <a:r>
              <a:rPr lang="en-US" sz="2200" dirty="0" smtClean="0"/>
              <a:t>Multiple loads may cause breech to blow out.</a:t>
            </a:r>
            <a:endParaRPr lang="en-US" sz="2200" dirty="0"/>
          </a:p>
        </p:txBody>
      </p:sp>
      <p:sp>
        <p:nvSpPr>
          <p:cNvPr id="4" name="TextBox 3"/>
          <p:cNvSpPr txBox="1"/>
          <p:nvPr/>
        </p:nvSpPr>
        <p:spPr>
          <a:xfrm>
            <a:off x="460164" y="1371600"/>
            <a:ext cx="8412880" cy="954107"/>
          </a:xfrm>
          <a:prstGeom prst="rect">
            <a:avLst/>
          </a:prstGeom>
          <a:noFill/>
        </p:spPr>
        <p:txBody>
          <a:bodyPr wrap="none" rtlCol="0">
            <a:spAutoFit/>
          </a:bodyPr>
          <a:lstStyle/>
          <a:p>
            <a:r>
              <a:rPr lang="en-US" sz="2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As if having a weapon that you can only load and fire, at </a:t>
            </a:r>
          </a:p>
          <a:p>
            <a:r>
              <a:rPr lang="en-US" sz="2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best,  one time every 15-20 seconds isn’t bad enough…</a:t>
            </a:r>
            <a:endParaRPr lang="en-US"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29</a:t>
            </a:fld>
            <a:endParaRPr lang="en-US" dirty="0"/>
          </a:p>
        </p:txBody>
      </p:sp>
    </p:spTree>
    <p:extLst>
      <p:ext uri="{BB962C8B-B14F-4D97-AF65-F5344CB8AC3E}">
        <p14:creationId xmlns:p14="http://schemas.microsoft.com/office/powerpoint/2010/main" val="209346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8216" y="381000"/>
            <a:ext cx="4626122" cy="4230727"/>
          </a:xfrm>
          <a:prstGeom prst="rect">
            <a:avLst/>
          </a:prstGeom>
          <a:ln w="76200" cmpd="tri">
            <a:solidFill>
              <a:srgbClr val="FF9933"/>
            </a:solidFill>
          </a:ln>
        </p:spPr>
      </p:pic>
      <p:sp>
        <p:nvSpPr>
          <p:cNvPr id="6" name="Up Ribbon 5"/>
          <p:cNvSpPr/>
          <p:nvPr/>
        </p:nvSpPr>
        <p:spPr>
          <a:xfrm>
            <a:off x="105906" y="4800600"/>
            <a:ext cx="8915400" cy="1676400"/>
          </a:xfrm>
          <a:prstGeom prst="ribbon2">
            <a:avLst/>
          </a:prstGeom>
          <a:solidFill>
            <a:srgbClr val="FFFF00"/>
          </a:solidFill>
          <a:ln w="762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2"/>
                </a:solidFill>
                <a:latin typeface="Monotype Corsiva" pitchFamily="66" charset="0"/>
              </a:rPr>
              <a:t>The nation calls, her sons respond in thunder tones</a:t>
            </a:r>
            <a:endParaRPr lang="en-US" sz="3200" b="1" dirty="0">
              <a:solidFill>
                <a:schemeClr val="bg2"/>
              </a:solidFill>
              <a:latin typeface="Monotype Corsiva" pitchFamily="66"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3</a:t>
            </a:fld>
            <a:endParaRPr lang="en-US" dirty="0"/>
          </a:p>
        </p:txBody>
      </p:sp>
    </p:spTree>
    <p:extLst>
      <p:ext uri="{BB962C8B-B14F-4D97-AF65-F5344CB8AC3E}">
        <p14:creationId xmlns:p14="http://schemas.microsoft.com/office/powerpoint/2010/main" val="1662350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a:bodyPr>
          <a:lstStyle/>
          <a:p>
            <a:r>
              <a:rPr lang="en-US" sz="4800" u="sng" dirty="0" smtClean="0">
                <a:solidFill>
                  <a:srgbClr val="FFC000"/>
                </a:solidFill>
                <a:effectLst>
                  <a:outerShdw blurRad="38100" dist="38100" dir="2700000" algn="tl">
                    <a:srgbClr val="000000">
                      <a:alpha val="43137"/>
                    </a:srgbClr>
                  </a:outerShdw>
                </a:effectLst>
                <a:latin typeface="Monotype Corsiva" pitchFamily="66" charset="0"/>
              </a:rPr>
              <a:t>And then there are the swords!</a:t>
            </a:r>
            <a:endParaRPr lang="en-US" sz="4800" u="sng"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257300"/>
            <a:ext cx="4872118" cy="1409699"/>
          </a:xfrm>
          <a:prstGeom prst="rect">
            <a:avLst/>
          </a:prstGeom>
        </p:spPr>
      </p:pic>
      <p:sp>
        <p:nvSpPr>
          <p:cNvPr id="4" name="TextBox 3"/>
          <p:cNvSpPr txBox="1"/>
          <p:nvPr/>
        </p:nvSpPr>
        <p:spPr>
          <a:xfrm>
            <a:off x="5313017" y="1295400"/>
            <a:ext cx="3520516" cy="1261884"/>
          </a:xfrm>
          <a:prstGeom prst="rect">
            <a:avLst/>
          </a:prstGeom>
          <a:noFill/>
        </p:spPr>
        <p:txBody>
          <a:bodyPr wrap="none" rtlCol="0">
            <a:spAutoFit/>
          </a:bodyPr>
          <a:lstStyle/>
          <a:p>
            <a:r>
              <a:rPr 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18</a:t>
            </a:r>
            <a:r>
              <a:rPr lang="en-US" sz="3600" baseline="30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a:t>
            </a:r>
            <a:r>
              <a:rPr 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Century steel</a:t>
            </a:r>
          </a:p>
          <a:p>
            <a:r>
              <a:rPr lang="en-US" sz="36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t>
            </a:r>
            <a:r>
              <a:rPr lang="en-US" sz="36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as brittle. </a:t>
            </a:r>
            <a:r>
              <a:rPr lang="en-US" sz="40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Why?</a:t>
            </a:r>
            <a:endParaRPr lang="en-US" sz="40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457635" y="2679032"/>
            <a:ext cx="8132354" cy="3785652"/>
          </a:xfrm>
          <a:prstGeom prst="rect">
            <a:avLst/>
          </a:prstGeom>
          <a:noFill/>
        </p:spPr>
        <p:txBody>
          <a:bodyPr wrap="none" rtlCol="0">
            <a:spAutoFit/>
          </a:bodyPr>
          <a:lstStyle/>
          <a:p>
            <a:r>
              <a:rPr lang="en-US" sz="3000" dirty="0" smtClean="0">
                <a:solidFill>
                  <a:srgbClr val="FF0000"/>
                </a:solidFill>
                <a:latin typeface="Times New Roman" pitchFamily="18" charset="0"/>
                <a:cs typeface="Times New Roman" pitchFamily="18" charset="0"/>
              </a:rPr>
              <a:t>High quality carbon steel requires temperatures</a:t>
            </a:r>
          </a:p>
          <a:p>
            <a:r>
              <a:rPr lang="en-US" sz="3000" dirty="0">
                <a:solidFill>
                  <a:srgbClr val="FF0000"/>
                </a:solidFill>
                <a:latin typeface="Times New Roman" pitchFamily="18" charset="0"/>
                <a:cs typeface="Times New Roman" pitchFamily="18" charset="0"/>
              </a:rPr>
              <a:t>o</a:t>
            </a:r>
            <a:r>
              <a:rPr lang="en-US" sz="3000" dirty="0" smtClean="0">
                <a:solidFill>
                  <a:srgbClr val="FF0000"/>
                </a:solidFill>
                <a:latin typeface="Times New Roman" pitchFamily="18" charset="0"/>
                <a:cs typeface="Times New Roman" pitchFamily="18" charset="0"/>
              </a:rPr>
              <a:t>f 2,500-3,000° C and carbon (i.e. from charcoal)</a:t>
            </a:r>
          </a:p>
          <a:p>
            <a:r>
              <a:rPr lang="en-US" sz="3000" dirty="0">
                <a:solidFill>
                  <a:srgbClr val="FF0000"/>
                </a:solidFill>
                <a:latin typeface="Times New Roman" pitchFamily="18" charset="0"/>
                <a:cs typeface="Times New Roman" pitchFamily="18" charset="0"/>
              </a:rPr>
              <a:t>p</a:t>
            </a:r>
            <a:r>
              <a:rPr lang="en-US" sz="3000" dirty="0" smtClean="0">
                <a:solidFill>
                  <a:srgbClr val="FF0000"/>
                </a:solidFill>
                <a:latin typeface="Times New Roman" pitchFamily="18" charset="0"/>
                <a:cs typeface="Times New Roman" pitchFamily="18" charset="0"/>
              </a:rPr>
              <a:t>lus constant working to remove the impurities </a:t>
            </a:r>
          </a:p>
          <a:p>
            <a:r>
              <a:rPr lang="en-US" sz="3000" dirty="0">
                <a:solidFill>
                  <a:srgbClr val="FF0000"/>
                </a:solidFill>
                <a:latin typeface="Times New Roman" pitchFamily="18" charset="0"/>
                <a:cs typeface="Times New Roman" pitchFamily="18" charset="0"/>
              </a:rPr>
              <a:t>f</a:t>
            </a:r>
            <a:r>
              <a:rPr lang="en-US" sz="3000" dirty="0" smtClean="0">
                <a:solidFill>
                  <a:srgbClr val="FF0000"/>
                </a:solidFill>
                <a:latin typeface="Times New Roman" pitchFamily="18" charset="0"/>
                <a:cs typeface="Times New Roman" pitchFamily="18" charset="0"/>
              </a:rPr>
              <a:t>rom the iron in order for the iron and carbon to be </a:t>
            </a:r>
          </a:p>
          <a:p>
            <a:r>
              <a:rPr lang="en-US" sz="3000" dirty="0" smtClean="0">
                <a:solidFill>
                  <a:srgbClr val="FF0000"/>
                </a:solidFill>
                <a:latin typeface="Times New Roman" pitchFamily="18" charset="0"/>
                <a:cs typeface="Times New Roman" pitchFamily="18" charset="0"/>
              </a:rPr>
              <a:t>blended to form the alloy we know as carbon steel. </a:t>
            </a:r>
          </a:p>
          <a:p>
            <a:r>
              <a:rPr lang="en-US" sz="3000" dirty="0" smtClean="0">
                <a:solidFill>
                  <a:srgbClr val="FF0000"/>
                </a:solidFill>
                <a:latin typeface="Times New Roman" pitchFamily="18" charset="0"/>
                <a:cs typeface="Times New Roman" pitchFamily="18" charset="0"/>
              </a:rPr>
              <a:t>The 18</a:t>
            </a:r>
            <a:r>
              <a:rPr lang="en-US" sz="3000" baseline="30000" dirty="0" smtClean="0">
                <a:solidFill>
                  <a:srgbClr val="FF0000"/>
                </a:solidFill>
                <a:latin typeface="Times New Roman" pitchFamily="18" charset="0"/>
                <a:cs typeface="Times New Roman" pitchFamily="18" charset="0"/>
              </a:rPr>
              <a:t>th</a:t>
            </a:r>
            <a:r>
              <a:rPr lang="en-US" sz="3000" dirty="0" smtClean="0">
                <a:solidFill>
                  <a:srgbClr val="FF0000"/>
                </a:solidFill>
                <a:latin typeface="Times New Roman" pitchFamily="18" charset="0"/>
                <a:cs typeface="Times New Roman" pitchFamily="18" charset="0"/>
              </a:rPr>
              <a:t> Century swordsmith’s forges could not </a:t>
            </a:r>
          </a:p>
          <a:p>
            <a:r>
              <a:rPr lang="en-US" sz="3000" dirty="0" smtClean="0">
                <a:solidFill>
                  <a:srgbClr val="FF0000"/>
                </a:solidFill>
                <a:latin typeface="Times New Roman" pitchFamily="18" charset="0"/>
                <a:cs typeface="Times New Roman" pitchFamily="18" charset="0"/>
              </a:rPr>
              <a:t>achieve the temperatures necessary to fabricate </a:t>
            </a:r>
          </a:p>
          <a:p>
            <a:r>
              <a:rPr lang="en-US" sz="3000" dirty="0" smtClean="0">
                <a:solidFill>
                  <a:srgbClr val="FF0000"/>
                </a:solidFill>
                <a:latin typeface="Times New Roman" pitchFamily="18" charset="0"/>
                <a:cs typeface="Times New Roman" pitchFamily="18" charset="0"/>
              </a:rPr>
              <a:t>high quality carbon steel.</a:t>
            </a:r>
          </a:p>
        </p:txBody>
      </p:sp>
      <p:sp>
        <p:nvSpPr>
          <p:cNvPr id="6" name="Slide Number Placeholder 5"/>
          <p:cNvSpPr>
            <a:spLocks noGrp="1"/>
          </p:cNvSpPr>
          <p:nvPr>
            <p:ph type="sldNum" sz="quarter" idx="12"/>
          </p:nvPr>
        </p:nvSpPr>
        <p:spPr/>
        <p:txBody>
          <a:bodyPr/>
          <a:lstStyle/>
          <a:p>
            <a:fld id="{DCC7E039-3C89-4DC3-BA88-9DDE2334C5A3}" type="slidenum">
              <a:rPr lang="en-US" smtClean="0"/>
              <a:t>30</a:t>
            </a:fld>
            <a:endParaRPr lang="en-US" dirty="0"/>
          </a:p>
        </p:txBody>
      </p:sp>
    </p:spTree>
    <p:extLst>
      <p:ext uri="{BB962C8B-B14F-4D97-AF65-F5344CB8AC3E}">
        <p14:creationId xmlns:p14="http://schemas.microsoft.com/office/powerpoint/2010/main" val="300468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4852" y="4941094"/>
            <a:ext cx="8728993" cy="1231106"/>
          </a:xfrm>
          <a:prstGeom prst="rect">
            <a:avLst/>
          </a:prstGeom>
          <a:noFill/>
        </p:spPr>
        <p:txBody>
          <a:bodyPr wrap="none" rtlCol="0">
            <a:spAutoFit/>
          </a:bodyPr>
          <a:lstStyle/>
          <a:p>
            <a:pPr marL="465138" indent="-465138"/>
            <a:endParaRPr lang="en-US" sz="1000" dirty="0" smtClean="0">
              <a:latin typeface="Times New Roman" pitchFamily="18" charset="0"/>
              <a:cs typeface="Times New Roman" pitchFamily="18" charset="0"/>
            </a:endParaRPr>
          </a:p>
          <a:p>
            <a:pPr marL="465138" indent="-465138">
              <a:buFont typeface="Arial" pitchFamily="34" charset="0"/>
              <a:buChar char="•"/>
            </a:pPr>
            <a:r>
              <a:rPr lang="en-US" sz="3200" dirty="0" smtClean="0">
                <a:solidFill>
                  <a:srgbClr val="FF0000"/>
                </a:solidFill>
                <a:latin typeface="Times New Roman" pitchFamily="18" charset="0"/>
                <a:cs typeface="Times New Roman" pitchFamily="18" charset="0"/>
              </a:rPr>
              <a:t>Nevertheless, a </a:t>
            </a:r>
            <a:r>
              <a:rPr lang="en-US" sz="32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dragoon</a:t>
            </a:r>
            <a:r>
              <a:rPr lang="en-US" sz="3200" dirty="0" smtClean="0">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without his sword is just</a:t>
            </a:r>
          </a:p>
          <a:p>
            <a:pPr marL="465138" indent="-465138"/>
            <a:r>
              <a:rPr lang="en-US" sz="3200" dirty="0" smtClean="0">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one thing – </a:t>
            </a:r>
            <a:endParaRPr lang="en-US" sz="4000" b="1" i="1" dirty="0">
              <a:solidFill>
                <a:srgbClr val="FF0000"/>
              </a:solidFill>
              <a:latin typeface="Times New Roman" pitchFamily="18" charset="0"/>
              <a:cs typeface="Times New Roman" pitchFamily="18" charset="0"/>
            </a:endParaRPr>
          </a:p>
        </p:txBody>
      </p:sp>
      <p:sp>
        <p:nvSpPr>
          <p:cNvPr id="2" name="TextBox 1"/>
          <p:cNvSpPr txBox="1"/>
          <p:nvPr/>
        </p:nvSpPr>
        <p:spPr>
          <a:xfrm>
            <a:off x="304800" y="533400"/>
            <a:ext cx="8441735" cy="2062103"/>
          </a:xfrm>
          <a:prstGeom prst="rect">
            <a:avLst/>
          </a:prstGeom>
          <a:noFill/>
        </p:spPr>
        <p:txBody>
          <a:bodyPr wrap="none" rtlCol="0">
            <a:spAutoFit/>
          </a:bodyPr>
          <a:lstStyle/>
          <a:p>
            <a:pPr marL="465138" indent="-465138">
              <a:buFont typeface="Arial" pitchFamily="34" charset="0"/>
              <a:buChar char="•"/>
            </a:pPr>
            <a:r>
              <a:rPr lang="en-US" sz="3200" dirty="0" smtClean="0">
                <a:solidFill>
                  <a:srgbClr val="FF0000"/>
                </a:solidFill>
                <a:latin typeface="Times New Roman" pitchFamily="18" charset="0"/>
                <a:cs typeface="Times New Roman" pitchFamily="18" charset="0"/>
              </a:rPr>
              <a:t>As </a:t>
            </a:r>
            <a:r>
              <a:rPr lang="en-US" sz="3200" dirty="0">
                <a:solidFill>
                  <a:srgbClr val="FF0000"/>
                </a:solidFill>
                <a:latin typeface="Times New Roman" pitchFamily="18" charset="0"/>
                <a:cs typeface="Times New Roman" pitchFamily="18" charset="0"/>
              </a:rPr>
              <a:t>a result, the blades of 18</a:t>
            </a:r>
            <a:r>
              <a:rPr lang="en-US" sz="3200" baseline="30000" dirty="0">
                <a:solidFill>
                  <a:srgbClr val="FF0000"/>
                </a:solidFill>
                <a:latin typeface="Times New Roman" pitchFamily="18" charset="0"/>
                <a:cs typeface="Times New Roman" pitchFamily="18" charset="0"/>
              </a:rPr>
              <a:t>th</a:t>
            </a:r>
            <a:r>
              <a:rPr lang="en-US" sz="3200" dirty="0">
                <a:solidFill>
                  <a:srgbClr val="FF0000"/>
                </a:solidFill>
                <a:latin typeface="Times New Roman" pitchFamily="18" charset="0"/>
                <a:cs typeface="Times New Roman" pitchFamily="18" charset="0"/>
              </a:rPr>
              <a:t> Century swords </a:t>
            </a:r>
          </a:p>
          <a:p>
            <a:pPr marL="465138" indent="-465138"/>
            <a:r>
              <a:rPr lang="en-US" sz="3200" dirty="0">
                <a:solidFill>
                  <a:srgbClr val="FF0000"/>
                </a:solidFill>
                <a:latin typeface="Times New Roman" pitchFamily="18" charset="0"/>
                <a:cs typeface="Times New Roman" pitchFamily="18" charset="0"/>
              </a:rPr>
              <a:t>    had blunted edges to discourage using the edge </a:t>
            </a:r>
          </a:p>
          <a:p>
            <a:pPr marL="465138" indent="-465138"/>
            <a:r>
              <a:rPr lang="en-US" sz="3200" dirty="0">
                <a:solidFill>
                  <a:srgbClr val="FF0000"/>
                </a:solidFill>
                <a:latin typeface="Times New Roman" pitchFamily="18" charset="0"/>
                <a:cs typeface="Times New Roman" pitchFamily="18" charset="0"/>
              </a:rPr>
              <a:t>    of the blade, which might cause the blade to </a:t>
            </a:r>
          </a:p>
          <a:p>
            <a:pPr marL="465138" indent="-465138"/>
            <a:r>
              <a:rPr lang="en-US" sz="3200" dirty="0">
                <a:solidFill>
                  <a:srgbClr val="FF0000"/>
                </a:solidFill>
                <a:latin typeface="Times New Roman" pitchFamily="18" charset="0"/>
                <a:cs typeface="Times New Roman" pitchFamily="18" charset="0"/>
              </a:rPr>
              <a:t>    snap. They were not cutting weapons</a:t>
            </a:r>
            <a:r>
              <a:rPr lang="en-US" sz="3200" dirty="0" smtClean="0">
                <a:solidFill>
                  <a:srgbClr val="FF0000"/>
                </a:solidFill>
                <a:latin typeface="Times New Roman" pitchFamily="18" charset="0"/>
                <a:cs typeface="Times New Roman" pitchFamily="18" charset="0"/>
              </a:rPr>
              <a:t>.</a:t>
            </a:r>
            <a:endParaRPr lang="en-US" sz="2800" dirty="0">
              <a:solidFill>
                <a:srgbClr val="FF0000"/>
              </a:solidFill>
              <a:latin typeface="Times New Roman" pitchFamily="18" charset="0"/>
              <a:cs typeface="Times New Roman" pitchFamily="18" charset="0"/>
            </a:endParaRPr>
          </a:p>
        </p:txBody>
      </p:sp>
      <p:sp>
        <p:nvSpPr>
          <p:cNvPr id="4" name="TextBox 3"/>
          <p:cNvSpPr txBox="1"/>
          <p:nvPr/>
        </p:nvSpPr>
        <p:spPr>
          <a:xfrm>
            <a:off x="308810" y="2732782"/>
            <a:ext cx="8684109" cy="1077218"/>
          </a:xfrm>
          <a:prstGeom prst="rect">
            <a:avLst/>
          </a:prstGeom>
          <a:noFill/>
        </p:spPr>
        <p:txBody>
          <a:bodyPr wrap="none" rtlCol="0">
            <a:spAutoFit/>
          </a:bodyPr>
          <a:lstStyle/>
          <a:p>
            <a:pPr marL="465138" indent="-465138">
              <a:buFont typeface="Arial" pitchFamily="34" charset="0"/>
              <a:buChar char="•"/>
            </a:pPr>
            <a:r>
              <a:rPr lang="en-US" sz="3200" dirty="0">
                <a:solidFill>
                  <a:srgbClr val="FF0000"/>
                </a:solidFill>
                <a:latin typeface="Times New Roman" pitchFamily="18" charset="0"/>
                <a:cs typeface="Times New Roman" pitchFamily="18" charset="0"/>
              </a:rPr>
              <a:t>Neither were they stabbing </a:t>
            </a:r>
            <a:r>
              <a:rPr lang="en-US" sz="3200" dirty="0" smtClean="0">
                <a:solidFill>
                  <a:srgbClr val="FF0000"/>
                </a:solidFill>
                <a:latin typeface="Times New Roman" pitchFamily="18" charset="0"/>
                <a:cs typeface="Times New Roman" pitchFamily="18" charset="0"/>
              </a:rPr>
              <a:t>weapons </a:t>
            </a:r>
            <a:r>
              <a:rPr lang="en-US" sz="3200" dirty="0">
                <a:solidFill>
                  <a:srgbClr val="FF0000"/>
                </a:solidFill>
                <a:latin typeface="Times New Roman" pitchFamily="18" charset="0"/>
                <a:cs typeface="Times New Roman" pitchFamily="18" charset="0"/>
              </a:rPr>
              <a:t>when used </a:t>
            </a:r>
          </a:p>
          <a:p>
            <a:pPr marL="465138" indent="-465138"/>
            <a:r>
              <a:rPr lang="en-US" sz="3200" dirty="0">
                <a:solidFill>
                  <a:srgbClr val="FF0000"/>
                </a:solidFill>
                <a:latin typeface="Times New Roman" pitchFamily="18" charset="0"/>
                <a:cs typeface="Times New Roman" pitchFamily="18" charset="0"/>
              </a:rPr>
              <a:t>    by </a:t>
            </a:r>
            <a:r>
              <a:rPr lang="en-US" sz="3200" dirty="0" smtClean="0">
                <a:solidFill>
                  <a:srgbClr val="FF0000"/>
                </a:solidFill>
                <a:latin typeface="Times New Roman" pitchFamily="18" charset="0"/>
                <a:cs typeface="Times New Roman" pitchFamily="18" charset="0"/>
              </a:rPr>
              <a:t>cavalry, </a:t>
            </a:r>
            <a:r>
              <a:rPr lang="en-US" sz="3200" dirty="0">
                <a:solidFill>
                  <a:srgbClr val="FF0000"/>
                </a:solidFill>
                <a:latin typeface="Times New Roman" pitchFamily="18" charset="0"/>
                <a:cs typeface="Times New Roman" pitchFamily="18" charset="0"/>
              </a:rPr>
              <a:t>due to the inertia of motion</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5" name="TextBox 4"/>
          <p:cNvSpPr txBox="1"/>
          <p:nvPr/>
        </p:nvSpPr>
        <p:spPr>
          <a:xfrm>
            <a:off x="308810" y="3875782"/>
            <a:ext cx="8497134" cy="1077218"/>
          </a:xfrm>
          <a:prstGeom prst="rect">
            <a:avLst/>
          </a:prstGeom>
          <a:noFill/>
        </p:spPr>
        <p:txBody>
          <a:bodyPr wrap="none" rtlCol="0">
            <a:spAutoFit/>
          </a:bodyPr>
          <a:lstStyle/>
          <a:p>
            <a:pPr marL="465138" indent="-465138">
              <a:buFont typeface="Arial" pitchFamily="34" charset="0"/>
              <a:buChar char="•"/>
            </a:pPr>
            <a:r>
              <a:rPr lang="en-US" sz="3200" dirty="0">
                <a:solidFill>
                  <a:srgbClr val="FF0000"/>
                </a:solidFill>
                <a:latin typeface="Times New Roman" pitchFamily="18" charset="0"/>
                <a:cs typeface="Times New Roman" pitchFamily="18" charset="0"/>
              </a:rPr>
              <a:t>When used by cavalry, swords were intended to</a:t>
            </a:r>
          </a:p>
          <a:p>
            <a:pPr marL="465138" indent="-465138"/>
            <a:r>
              <a:rPr lang="en-US" sz="3200" dirty="0">
                <a:solidFill>
                  <a:srgbClr val="FF0000"/>
                </a:solidFill>
                <a:latin typeface="Times New Roman" pitchFamily="18" charset="0"/>
                <a:cs typeface="Times New Roman" pitchFamily="18" charset="0"/>
              </a:rPr>
              <a:t>     be used to inflict blunt force trauma injuries</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sp>
        <p:nvSpPr>
          <p:cNvPr id="6" name="TextBox 5"/>
          <p:cNvSpPr txBox="1"/>
          <p:nvPr/>
        </p:nvSpPr>
        <p:spPr>
          <a:xfrm>
            <a:off x="2644393" y="5417403"/>
            <a:ext cx="5128007" cy="830997"/>
          </a:xfrm>
          <a:prstGeom prst="rect">
            <a:avLst/>
          </a:prstGeom>
          <a:noFill/>
        </p:spPr>
        <p:txBody>
          <a:bodyPr wrap="none" rtlCol="0">
            <a:spAutoFit/>
          </a:bodyPr>
          <a:lstStyle/>
          <a:p>
            <a:r>
              <a:rPr lang="en-US" sz="48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 dead man riding!</a:t>
            </a:r>
            <a:endParaRPr lang="en-US" sz="48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DCC7E039-3C89-4DC3-BA88-9DDE2334C5A3}" type="slidenum">
              <a:rPr lang="en-US" smtClean="0"/>
              <a:t>31</a:t>
            </a:fld>
            <a:endParaRPr lang="en-US" dirty="0"/>
          </a:p>
        </p:txBody>
      </p:sp>
    </p:spTree>
    <p:extLst>
      <p:ext uri="{BB962C8B-B14F-4D97-AF65-F5344CB8AC3E}">
        <p14:creationId xmlns:p14="http://schemas.microsoft.com/office/powerpoint/2010/main" val="33590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effectLst>
                  <a:outerShdw blurRad="38100" dist="38100" dir="2700000" algn="tl">
                    <a:srgbClr val="000000">
                      <a:alpha val="43137"/>
                    </a:srgbClr>
                  </a:outerShdw>
                </a:effectLst>
                <a:latin typeface="Monotype Corsiva" pitchFamily="66" charset="0"/>
              </a:rPr>
              <a:t>Once equipped the soldiers train to march</a:t>
            </a:r>
            <a:br>
              <a:rPr lang="en-US" dirty="0" smtClean="0">
                <a:solidFill>
                  <a:srgbClr val="FFFF00"/>
                </a:solidFill>
                <a:effectLst>
                  <a:outerShdw blurRad="38100" dist="38100" dir="2700000" algn="tl">
                    <a:srgbClr val="000000">
                      <a:alpha val="43137"/>
                    </a:srgbClr>
                  </a:outerShdw>
                </a:effectLst>
                <a:latin typeface="Monotype Corsiva" pitchFamily="66" charset="0"/>
              </a:rPr>
            </a:br>
            <a:r>
              <a:rPr lang="en-US" dirty="0" smtClean="0">
                <a:solidFill>
                  <a:srgbClr val="FFFF00"/>
                </a:solidFill>
                <a:effectLst>
                  <a:outerShdw blurRad="38100" dist="38100" dir="2700000" algn="tl">
                    <a:srgbClr val="000000">
                      <a:alpha val="43137"/>
                    </a:srgbClr>
                  </a:outerShdw>
                </a:effectLst>
                <a:latin typeface="Monotype Corsiva" pitchFamily="66" charset="0"/>
              </a:rPr>
              <a:t>and fight, first as dismounted</a:t>
            </a:r>
            <a:r>
              <a:rPr lang="en-US" dirty="0">
                <a:solidFill>
                  <a:srgbClr val="FFFF00"/>
                </a:solidFill>
                <a:effectLst>
                  <a:outerShdw blurRad="38100" dist="38100" dir="2700000" algn="tl">
                    <a:srgbClr val="000000">
                      <a:alpha val="43137"/>
                    </a:srgbClr>
                  </a:outerShdw>
                </a:effectLst>
                <a:latin typeface="Monotype Corsiva" pitchFamily="66" charset="0"/>
              </a:rPr>
              <a:t> </a:t>
            </a:r>
            <a:r>
              <a:rPr lang="en-US" dirty="0" smtClean="0">
                <a:solidFill>
                  <a:srgbClr val="FFFF00"/>
                </a:solidFill>
                <a:effectLst>
                  <a:outerShdw blurRad="38100" dist="38100" dir="2700000" algn="tl">
                    <a:srgbClr val="000000">
                      <a:alpha val="43137"/>
                    </a:srgbClr>
                  </a:outerShdw>
                </a:effectLst>
                <a:latin typeface="Monotype Corsiva" pitchFamily="66" charset="0"/>
              </a:rPr>
              <a:t>troops…</a:t>
            </a:r>
            <a:endParaRPr lang="en-US" dirty="0">
              <a:solidFill>
                <a:srgbClr val="FFFF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0151" t="16786"/>
          <a:stretch/>
        </p:blipFill>
        <p:spPr>
          <a:xfrm>
            <a:off x="46494" y="2700835"/>
            <a:ext cx="4148861" cy="3242765"/>
          </a:xfrm>
          <a:prstGeom prst="rect">
            <a:avLst/>
          </a:prstGeom>
        </p:spPr>
      </p:pic>
      <p:sp>
        <p:nvSpPr>
          <p:cNvPr id="5" name="TextBox 4"/>
          <p:cNvSpPr txBox="1"/>
          <p:nvPr/>
        </p:nvSpPr>
        <p:spPr>
          <a:xfrm>
            <a:off x="219956" y="1631196"/>
            <a:ext cx="3924472" cy="1077218"/>
          </a:xfrm>
          <a:prstGeom prst="rect">
            <a:avLst/>
          </a:prstGeom>
          <a:noFill/>
        </p:spPr>
        <p:txBody>
          <a:bodyPr wrap="none" rtlCol="0">
            <a:spAutoFit/>
          </a:bodyPr>
          <a:lstStyle/>
          <a:p>
            <a:pPr algn="ctr"/>
            <a:r>
              <a:rPr lang="en-US" sz="3200" dirty="0" smtClean="0">
                <a:latin typeface="Times New Roman" pitchFamily="18" charset="0"/>
                <a:cs typeface="Times New Roman" pitchFamily="18" charset="0"/>
              </a:rPr>
              <a:t>In tight formations as </a:t>
            </a:r>
          </a:p>
          <a:p>
            <a:pPr algn="ctr"/>
            <a:r>
              <a:rPr lang="en-US" sz="3200" dirty="0" smtClean="0">
                <a:latin typeface="Times New Roman" pitchFamily="18" charset="0"/>
                <a:cs typeface="Times New Roman" pitchFamily="18" charset="0"/>
              </a:rPr>
              <a:t>a battalion company…</a:t>
            </a:r>
            <a:endParaRPr lang="en-US" sz="3200" dirty="0">
              <a:latin typeface="Times New Roman" pitchFamily="18" charset="0"/>
              <a:cs typeface="Times New Roman" pitchFamily="18"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2783"/>
          <a:stretch/>
        </p:blipFill>
        <p:spPr>
          <a:xfrm>
            <a:off x="4206240" y="3448051"/>
            <a:ext cx="4835486" cy="2800349"/>
          </a:xfrm>
          <a:prstGeom prst="rect">
            <a:avLst/>
          </a:prstGeom>
        </p:spPr>
      </p:pic>
      <p:sp>
        <p:nvSpPr>
          <p:cNvPr id="7" name="TextBox 6"/>
          <p:cNvSpPr txBox="1"/>
          <p:nvPr/>
        </p:nvSpPr>
        <p:spPr>
          <a:xfrm>
            <a:off x="5499495" y="2362200"/>
            <a:ext cx="2831224" cy="1077218"/>
          </a:xfrm>
          <a:prstGeom prst="rect">
            <a:avLst/>
          </a:prstGeom>
          <a:noFill/>
        </p:spPr>
        <p:txBody>
          <a:bodyPr wrap="none" rtlCol="0">
            <a:spAutoFit/>
          </a:bodyPr>
          <a:lstStyle/>
          <a:p>
            <a:pPr algn="ctr"/>
            <a:r>
              <a:rPr lang="en-US" sz="3200" dirty="0" smtClean="0">
                <a:latin typeface="Times New Roman" pitchFamily="18" charset="0"/>
                <a:cs typeface="Times New Roman" pitchFamily="18" charset="0"/>
              </a:rPr>
              <a:t>In open order </a:t>
            </a:r>
          </a:p>
          <a:p>
            <a:pPr algn="ctr"/>
            <a:r>
              <a:rPr lang="en-US" sz="3200" dirty="0" smtClean="0">
                <a:latin typeface="Times New Roman" pitchFamily="18" charset="0"/>
                <a:cs typeface="Times New Roman" pitchFamily="18" charset="0"/>
              </a:rPr>
              <a:t>as skirmishers...</a:t>
            </a:r>
            <a:endParaRPr lang="en-US" sz="32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32</a:t>
            </a:fld>
            <a:endParaRPr lang="en-US" dirty="0"/>
          </a:p>
        </p:txBody>
      </p:sp>
    </p:spTree>
    <p:extLst>
      <p:ext uri="{BB962C8B-B14F-4D97-AF65-F5344CB8AC3E}">
        <p14:creationId xmlns:p14="http://schemas.microsoft.com/office/powerpoint/2010/main" val="39376582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ppatrickwhite.com/Images/OnPatrol.jpg"/>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2133600" y="304800"/>
            <a:ext cx="4876800" cy="62557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r>
              <a:rPr lang="en-US" sz="3800" dirty="0" smtClean="0">
                <a:solidFill>
                  <a:srgbClr val="FFFF00"/>
                </a:solidFill>
                <a:effectLst>
                  <a:outerShdw blurRad="38100" dist="38100" dir="2700000" algn="tl">
                    <a:srgbClr val="000000">
                      <a:alpha val="43137"/>
                    </a:srgbClr>
                  </a:outerShdw>
                </a:effectLst>
                <a:latin typeface="Monotype Corsiva" pitchFamily="66" charset="0"/>
                <a:cs typeface="Times New Roman" pitchFamily="18" charset="0"/>
              </a:rPr>
              <a:t>A mounted dragoon needs a horse, of course…</a:t>
            </a:r>
            <a:endParaRPr lang="en-US" sz="3800" dirty="0">
              <a:solidFill>
                <a:srgbClr val="FFFF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3" name="TextBox 2"/>
          <p:cNvSpPr txBox="1"/>
          <p:nvPr/>
        </p:nvSpPr>
        <p:spPr>
          <a:xfrm>
            <a:off x="3124200" y="5791200"/>
            <a:ext cx="2459712" cy="800219"/>
          </a:xfrm>
          <a:prstGeom prst="rect">
            <a:avLst/>
          </a:prstGeom>
          <a:noFill/>
        </p:spPr>
        <p:txBody>
          <a:bodyPr wrap="none" rtlCol="0">
            <a:spAutoFit/>
          </a:bodyPr>
          <a:lstStyle/>
          <a:p>
            <a:pPr algn="ctr"/>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“On Patrol”</a:t>
            </a:r>
          </a:p>
          <a:p>
            <a:pPr algn="ctr"/>
            <a:r>
              <a:rPr lang="en-US" dirty="0">
                <a:solidFill>
                  <a:srgbClr val="FFFF00"/>
                </a:solidFill>
                <a:effectLst>
                  <a:outerShdw blurRad="38100" dist="38100" dir="2700000" algn="tl">
                    <a:srgbClr val="000000">
                      <a:alpha val="43137"/>
                    </a:srgbClr>
                  </a:outerShdw>
                </a:effectLst>
              </a:rPr>
              <a:t>b</a:t>
            </a:r>
            <a:r>
              <a:rPr lang="en-US" dirty="0" smtClean="0">
                <a:solidFill>
                  <a:srgbClr val="FFFF00"/>
                </a:solidFill>
                <a:effectLst>
                  <a:outerShdw blurRad="38100" dist="38100" dir="2700000" algn="tl">
                    <a:srgbClr val="000000">
                      <a:alpha val="43137"/>
                    </a:srgbClr>
                  </a:outerShdw>
                </a:effectLst>
              </a:rPr>
              <a:t>y Pamela Patrick White</a:t>
            </a:r>
            <a:endParaRPr lang="en-US" dirty="0">
              <a:solidFill>
                <a:srgbClr val="FFFF00"/>
              </a:solidFill>
              <a:effectLst>
                <a:outerShdw blurRad="38100" dist="38100" dir="2700000" algn="tl">
                  <a:srgbClr val="000000">
                    <a:alpha val="43137"/>
                  </a:srgbClr>
                </a:outerShdw>
              </a:effectLst>
            </a:endParaRPr>
          </a:p>
        </p:txBody>
      </p:sp>
      <p:pic>
        <p:nvPicPr>
          <p:cNvPr id="4" name="MS900069525[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57200" y="6248400"/>
            <a:ext cx="304800" cy="304800"/>
          </a:xfrm>
          <a:prstGeom prst="rect">
            <a:avLst/>
          </a:prstGeom>
        </p:spPr>
      </p:pic>
      <p:sp>
        <p:nvSpPr>
          <p:cNvPr id="5" name="Slide Number Placeholder 4"/>
          <p:cNvSpPr>
            <a:spLocks noGrp="1"/>
          </p:cNvSpPr>
          <p:nvPr>
            <p:ph type="sldNum" sz="quarter" idx="12"/>
          </p:nvPr>
        </p:nvSpPr>
        <p:spPr/>
        <p:txBody>
          <a:bodyPr/>
          <a:lstStyle/>
          <a:p>
            <a:fld id="{DCC7E039-3C89-4DC3-BA88-9DDE2334C5A3}" type="slidenum">
              <a:rPr lang="en-US" smtClean="0"/>
              <a:t>33</a:t>
            </a:fld>
            <a:endParaRPr lang="en-US" dirty="0"/>
          </a:p>
        </p:txBody>
      </p:sp>
    </p:spTree>
    <p:extLst>
      <p:ext uri="{BB962C8B-B14F-4D97-AF65-F5344CB8AC3E}">
        <p14:creationId xmlns:p14="http://schemas.microsoft.com/office/powerpoint/2010/main" val="326792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90600" y="1600201"/>
            <a:ext cx="3993222" cy="4038600"/>
          </a:xfrm>
          <a:prstGeom prst="rect">
            <a:avLst/>
          </a:prstGeom>
        </p:spPr>
      </p:pic>
      <p:sp>
        <p:nvSpPr>
          <p:cNvPr id="5" name="TextBox 4"/>
          <p:cNvSpPr txBox="1"/>
          <p:nvPr/>
        </p:nvSpPr>
        <p:spPr>
          <a:xfrm>
            <a:off x="381000" y="457200"/>
            <a:ext cx="5299849" cy="769441"/>
          </a:xfrm>
          <a:prstGeom prst="rect">
            <a:avLst/>
          </a:prstGeom>
          <a:noFill/>
        </p:spPr>
        <p:txBody>
          <a:bodyPr wrap="none" rtlCol="0">
            <a:spAutoFit/>
          </a:bodyPr>
          <a:lstStyle/>
          <a:p>
            <a:r>
              <a:rPr lang="en-US" sz="4400" dirty="0" smtClean="0">
                <a:solidFill>
                  <a:srgbClr val="FFC000"/>
                </a:solidFill>
                <a:effectLst>
                  <a:outerShdw blurRad="38100" dist="38100" dir="2700000" algn="tl">
                    <a:srgbClr val="000000">
                      <a:alpha val="43137"/>
                    </a:srgbClr>
                  </a:outerShdw>
                </a:effectLst>
                <a:latin typeface="Monotype Corsiva" pitchFamily="66" charset="0"/>
              </a:rPr>
              <a:t>The Mounted Dragoon…</a:t>
            </a:r>
            <a:endParaRPr lang="en-US" sz="4400" dirty="0">
              <a:solidFill>
                <a:srgbClr val="FFC000"/>
              </a:solidFill>
              <a:effectLst>
                <a:outerShdw blurRad="38100" dist="38100" dir="2700000" algn="tl">
                  <a:srgbClr val="000000">
                    <a:alpha val="43137"/>
                  </a:srgbClr>
                </a:outerShdw>
              </a:effectLst>
              <a:latin typeface="Monotype Corsiva" pitchFamily="66" charset="0"/>
            </a:endParaRPr>
          </a:p>
        </p:txBody>
      </p:sp>
      <p:sp>
        <p:nvSpPr>
          <p:cNvPr id="6" name="TextBox 5"/>
          <p:cNvSpPr txBox="1"/>
          <p:nvPr/>
        </p:nvSpPr>
        <p:spPr>
          <a:xfrm>
            <a:off x="3505200" y="4122003"/>
            <a:ext cx="1087157" cy="738664"/>
          </a:xfrm>
          <a:prstGeom prst="rect">
            <a:avLst/>
          </a:prstGeom>
          <a:noFill/>
        </p:spPr>
        <p:txBody>
          <a:bodyPr wrap="none" rtlCol="0">
            <a:spAutoFit/>
          </a:bodyPr>
          <a:lstStyle/>
          <a:p>
            <a:r>
              <a:rPr lang="en-US" sz="2200" b="1" dirty="0" smtClean="0">
                <a:solidFill>
                  <a:schemeClr val="bg1"/>
                </a:solidFill>
              </a:rPr>
              <a:t>Carbine</a:t>
            </a:r>
          </a:p>
          <a:p>
            <a:r>
              <a:rPr lang="en-US" sz="2000" b="1" dirty="0" smtClean="0">
                <a:solidFill>
                  <a:schemeClr val="bg1"/>
                </a:solidFill>
              </a:rPr>
              <a:t>(slung)</a:t>
            </a:r>
            <a:endParaRPr lang="en-US" sz="2000" b="1" dirty="0">
              <a:solidFill>
                <a:schemeClr val="bg1"/>
              </a:solidFill>
            </a:endParaRPr>
          </a:p>
        </p:txBody>
      </p:sp>
      <p:sp>
        <p:nvSpPr>
          <p:cNvPr id="7" name="TextBox 6"/>
          <p:cNvSpPr txBox="1"/>
          <p:nvPr/>
        </p:nvSpPr>
        <p:spPr>
          <a:xfrm>
            <a:off x="3810000" y="3391079"/>
            <a:ext cx="1537004" cy="769441"/>
          </a:xfrm>
          <a:prstGeom prst="rect">
            <a:avLst/>
          </a:prstGeom>
          <a:noFill/>
        </p:spPr>
        <p:txBody>
          <a:bodyPr wrap="square" rtlCol="0">
            <a:spAutoFit/>
          </a:bodyPr>
          <a:lstStyle/>
          <a:p>
            <a:r>
              <a:rPr lang="en-US" sz="2200" b="1" dirty="0" smtClean="0">
                <a:solidFill>
                  <a:schemeClr val="bg1"/>
                </a:solidFill>
              </a:rPr>
              <a:t>    Pistol  </a:t>
            </a:r>
            <a:r>
              <a:rPr lang="en-US" sz="2200" b="1" dirty="0" smtClean="0"/>
              <a:t> </a:t>
            </a:r>
          </a:p>
          <a:p>
            <a:r>
              <a:rPr lang="en-US" sz="2200" b="1" dirty="0" smtClean="0">
                <a:solidFill>
                  <a:schemeClr val="bg1"/>
                </a:solidFill>
              </a:rPr>
              <a:t>holsters</a:t>
            </a:r>
            <a:endParaRPr lang="en-US" sz="2200" b="1" dirty="0">
              <a:solidFill>
                <a:schemeClr val="bg1"/>
              </a:solidFill>
            </a:endParaRPr>
          </a:p>
        </p:txBody>
      </p:sp>
      <p:sp>
        <p:nvSpPr>
          <p:cNvPr id="8" name="TextBox 7"/>
          <p:cNvSpPr txBox="1"/>
          <p:nvPr/>
        </p:nvSpPr>
        <p:spPr>
          <a:xfrm>
            <a:off x="3230880" y="2007513"/>
            <a:ext cx="1820691" cy="430887"/>
          </a:xfrm>
          <a:prstGeom prst="rect">
            <a:avLst/>
          </a:prstGeom>
          <a:noFill/>
        </p:spPr>
        <p:txBody>
          <a:bodyPr wrap="none" rtlCol="0">
            <a:spAutoFit/>
          </a:bodyPr>
          <a:lstStyle/>
          <a:p>
            <a:r>
              <a:rPr lang="en-US" sz="2200" b="1" dirty="0" smtClean="0">
                <a:solidFill>
                  <a:schemeClr val="bg1"/>
                </a:solidFill>
              </a:rPr>
              <a:t>Cartridge  box</a:t>
            </a:r>
            <a:endParaRPr lang="en-US" sz="2200" b="1" dirty="0">
              <a:solidFill>
                <a:schemeClr val="bg1"/>
              </a:solidFill>
            </a:endParaRPr>
          </a:p>
        </p:txBody>
      </p:sp>
      <p:cxnSp>
        <p:nvCxnSpPr>
          <p:cNvPr id="12" name="Straight Arrow Connector 11"/>
          <p:cNvCxnSpPr/>
          <p:nvPr/>
        </p:nvCxnSpPr>
        <p:spPr>
          <a:xfrm flipH="1" flipV="1">
            <a:off x="2987212" y="3814465"/>
            <a:ext cx="598588" cy="46886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stCxn id="7" idx="1"/>
          </p:cNvCxnSpPr>
          <p:nvPr/>
        </p:nvCxnSpPr>
        <p:spPr>
          <a:xfrm flipH="1" flipV="1">
            <a:off x="3470952" y="3272062"/>
            <a:ext cx="339048" cy="50373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3254297" y="2333283"/>
            <a:ext cx="182410" cy="4570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124200" y="1580495"/>
            <a:ext cx="923201" cy="430887"/>
          </a:xfrm>
          <a:prstGeom prst="rect">
            <a:avLst/>
          </a:prstGeom>
          <a:noFill/>
        </p:spPr>
        <p:txBody>
          <a:bodyPr wrap="none" rtlCol="0">
            <a:spAutoFit/>
          </a:bodyPr>
          <a:lstStyle/>
          <a:p>
            <a:r>
              <a:rPr lang="en-US" sz="2200" b="1" dirty="0" smtClean="0">
                <a:solidFill>
                  <a:schemeClr val="bg1"/>
                </a:solidFill>
              </a:rPr>
              <a:t>Sword</a:t>
            </a:r>
            <a:endParaRPr lang="en-US" sz="2200" b="1" dirty="0">
              <a:solidFill>
                <a:schemeClr val="bg1"/>
              </a:solidFill>
            </a:endParaRPr>
          </a:p>
        </p:txBody>
      </p:sp>
      <p:cxnSp>
        <p:nvCxnSpPr>
          <p:cNvPr id="27" name="Straight Arrow Connector 26"/>
          <p:cNvCxnSpPr/>
          <p:nvPr/>
        </p:nvCxnSpPr>
        <p:spPr>
          <a:xfrm flipH="1">
            <a:off x="3079596" y="1915775"/>
            <a:ext cx="174701" cy="41750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990600" y="1600200"/>
            <a:ext cx="1797864" cy="1107996"/>
          </a:xfrm>
          <a:prstGeom prst="rect">
            <a:avLst/>
          </a:prstGeom>
          <a:noFill/>
        </p:spPr>
        <p:txBody>
          <a:bodyPr wrap="none" rtlCol="0">
            <a:spAutoFit/>
          </a:bodyPr>
          <a:lstStyle/>
          <a:p>
            <a:r>
              <a:rPr lang="en-US" sz="2200" b="1" dirty="0" smtClean="0">
                <a:solidFill>
                  <a:schemeClr val="bg1"/>
                </a:solidFill>
              </a:rPr>
              <a:t>Portmanteau,</a:t>
            </a:r>
          </a:p>
          <a:p>
            <a:r>
              <a:rPr lang="en-US" sz="2200" b="1" dirty="0">
                <a:solidFill>
                  <a:schemeClr val="bg1"/>
                </a:solidFill>
              </a:rPr>
              <a:t>b</a:t>
            </a:r>
            <a:r>
              <a:rPr lang="en-US" sz="2200" b="1" dirty="0" smtClean="0">
                <a:solidFill>
                  <a:schemeClr val="bg1"/>
                </a:solidFill>
              </a:rPr>
              <a:t>edroll and</a:t>
            </a:r>
          </a:p>
          <a:p>
            <a:r>
              <a:rPr lang="en-US" sz="2200" b="1" dirty="0">
                <a:solidFill>
                  <a:schemeClr val="bg1"/>
                </a:solidFill>
              </a:rPr>
              <a:t>s</a:t>
            </a:r>
            <a:r>
              <a:rPr lang="en-US" sz="2200" b="1" dirty="0" smtClean="0">
                <a:solidFill>
                  <a:schemeClr val="bg1"/>
                </a:solidFill>
              </a:rPr>
              <a:t>addle bags</a:t>
            </a:r>
            <a:endParaRPr lang="en-US" sz="2200" b="1" dirty="0">
              <a:solidFill>
                <a:schemeClr val="bg1"/>
              </a:solidFill>
            </a:endParaRPr>
          </a:p>
        </p:txBody>
      </p:sp>
      <p:cxnSp>
        <p:nvCxnSpPr>
          <p:cNvPr id="36" name="Straight Arrow Connector 35"/>
          <p:cNvCxnSpPr/>
          <p:nvPr/>
        </p:nvCxnSpPr>
        <p:spPr>
          <a:xfrm>
            <a:off x="1874292" y="2592307"/>
            <a:ext cx="533400" cy="51665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1965960" y="4860667"/>
            <a:ext cx="1050737" cy="523220"/>
          </a:xfrm>
          <a:prstGeom prst="rect">
            <a:avLst/>
          </a:prstGeom>
          <a:noFill/>
        </p:spPr>
        <p:txBody>
          <a:bodyPr wrap="none" rtlCol="0">
            <a:spAutoFit/>
          </a:bodyPr>
          <a:lstStyle/>
          <a:p>
            <a:r>
              <a:rPr lang="en-US" sz="2800" b="1" dirty="0" smtClean="0">
                <a:solidFill>
                  <a:schemeClr val="bg1"/>
                </a:solidFill>
              </a:rPr>
              <a:t>Horse</a:t>
            </a:r>
            <a:endParaRPr lang="en-US" sz="2800" b="1" dirty="0">
              <a:solidFill>
                <a:schemeClr val="bg1"/>
              </a:solidFill>
            </a:endParaRPr>
          </a:p>
        </p:txBody>
      </p:sp>
      <p:cxnSp>
        <p:nvCxnSpPr>
          <p:cNvPr id="42" name="Straight Arrow Connector 41"/>
          <p:cNvCxnSpPr/>
          <p:nvPr/>
        </p:nvCxnSpPr>
        <p:spPr>
          <a:xfrm flipV="1">
            <a:off x="2514600" y="4252854"/>
            <a:ext cx="0" cy="70014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029200" y="1613118"/>
            <a:ext cx="3988592" cy="2246769"/>
          </a:xfrm>
          <a:prstGeom prst="rect">
            <a:avLst/>
          </a:prstGeom>
          <a:noFill/>
        </p:spPr>
        <p:txBody>
          <a:bodyPr wrap="none" rtlCol="0">
            <a:spAutoFit/>
          </a:bodyPr>
          <a:lstStyle/>
          <a:p>
            <a:r>
              <a:rPr lang="en-US" sz="2800" i="1" dirty="0" smtClean="0">
                <a:solidFill>
                  <a:srgbClr val="FFFF00"/>
                </a:solidFill>
                <a:latin typeface="Times New Roman" pitchFamily="18" charset="0"/>
                <a:cs typeface="Times New Roman" pitchFamily="18" charset="0"/>
              </a:rPr>
              <a:t>Everything </a:t>
            </a:r>
            <a:r>
              <a:rPr lang="en-US" sz="2800" dirty="0" smtClean="0">
                <a:solidFill>
                  <a:srgbClr val="FFFF00"/>
                </a:solidFill>
                <a:latin typeface="Times New Roman" pitchFamily="18" charset="0"/>
                <a:cs typeface="Times New Roman" pitchFamily="18" charset="0"/>
              </a:rPr>
              <a:t>the trooper </a:t>
            </a:r>
          </a:p>
          <a:p>
            <a:r>
              <a:rPr lang="en-US" sz="2800" dirty="0">
                <a:solidFill>
                  <a:srgbClr val="FFFF00"/>
                </a:solidFill>
                <a:latin typeface="Times New Roman" pitchFamily="18" charset="0"/>
                <a:cs typeface="Times New Roman" pitchFamily="18" charset="0"/>
              </a:rPr>
              <a:t>n</a:t>
            </a:r>
            <a:r>
              <a:rPr lang="en-US" sz="2800" dirty="0" smtClean="0">
                <a:solidFill>
                  <a:srgbClr val="FFFF00"/>
                </a:solidFill>
                <a:latin typeface="Times New Roman" pitchFamily="18" charset="0"/>
                <a:cs typeface="Times New Roman" pitchFamily="18" charset="0"/>
              </a:rPr>
              <a:t>eeds to do his job:</a:t>
            </a:r>
          </a:p>
          <a:p>
            <a:r>
              <a:rPr lang="en-US" sz="2800" dirty="0">
                <a:solidFill>
                  <a:srgbClr val="FFFF00"/>
                </a:solidFill>
                <a:latin typeface="Times New Roman" pitchFamily="18" charset="0"/>
                <a:cs typeface="Times New Roman" pitchFamily="18" charset="0"/>
              </a:rPr>
              <a:t>t</a:t>
            </a:r>
            <a:r>
              <a:rPr lang="en-US" sz="2800" dirty="0" smtClean="0">
                <a:solidFill>
                  <a:srgbClr val="FFFF00"/>
                </a:solidFill>
                <a:latin typeface="Times New Roman" pitchFamily="18" charset="0"/>
                <a:cs typeface="Times New Roman" pitchFamily="18" charset="0"/>
              </a:rPr>
              <a:t>raining, patrolling and </a:t>
            </a:r>
          </a:p>
          <a:p>
            <a:r>
              <a:rPr lang="en-US" sz="2800" dirty="0">
                <a:solidFill>
                  <a:srgbClr val="FFFF00"/>
                </a:solidFill>
                <a:latin typeface="Times New Roman" pitchFamily="18" charset="0"/>
                <a:cs typeface="Times New Roman" pitchFamily="18" charset="0"/>
              </a:rPr>
              <a:t>c</a:t>
            </a:r>
            <a:r>
              <a:rPr lang="en-US" sz="2800" dirty="0" smtClean="0">
                <a:solidFill>
                  <a:srgbClr val="FFFF00"/>
                </a:solidFill>
                <a:latin typeface="Times New Roman" pitchFamily="18" charset="0"/>
                <a:cs typeface="Times New Roman" pitchFamily="18" charset="0"/>
              </a:rPr>
              <a:t>ombat, is mounted to the </a:t>
            </a:r>
          </a:p>
          <a:p>
            <a:r>
              <a:rPr lang="en-US" sz="2800" dirty="0" smtClean="0">
                <a:solidFill>
                  <a:srgbClr val="FFFF00"/>
                </a:solidFill>
                <a:latin typeface="Times New Roman" pitchFamily="18" charset="0"/>
                <a:cs typeface="Times New Roman" pitchFamily="18" charset="0"/>
              </a:rPr>
              <a:t>front or to his side.</a:t>
            </a:r>
            <a:endParaRPr lang="en-US" sz="2800" dirty="0">
              <a:solidFill>
                <a:srgbClr val="FFFF00"/>
              </a:solidFill>
              <a:latin typeface="Times New Roman" pitchFamily="18" charset="0"/>
              <a:cs typeface="Times New Roman" pitchFamily="18" charset="0"/>
            </a:endParaRPr>
          </a:p>
        </p:txBody>
      </p:sp>
      <p:sp>
        <p:nvSpPr>
          <p:cNvPr id="47" name="TextBox 46"/>
          <p:cNvSpPr txBox="1"/>
          <p:nvPr/>
        </p:nvSpPr>
        <p:spPr>
          <a:xfrm>
            <a:off x="5547360" y="518160"/>
            <a:ext cx="3339376" cy="646331"/>
          </a:xfrm>
          <a:prstGeom prst="rect">
            <a:avLst/>
          </a:prstGeom>
          <a:noFill/>
        </p:spPr>
        <p:txBody>
          <a:bodyPr wrap="none" rtlCol="0">
            <a:spAutoFit/>
          </a:bodyPr>
          <a:lstStyle/>
          <a:p>
            <a:r>
              <a:rPr lang="en-US" sz="3600" dirty="0" smtClean="0">
                <a:solidFill>
                  <a:srgbClr val="FFFF00"/>
                </a:solidFill>
                <a:effectLst>
                  <a:outerShdw blurRad="38100" dist="38100" dir="2700000" algn="tl">
                    <a:srgbClr val="000000">
                      <a:alpha val="43137"/>
                    </a:srgbClr>
                  </a:outerShdw>
                </a:effectLst>
                <a:latin typeface="Monotype Corsiva" pitchFamily="66" charset="0"/>
              </a:rPr>
              <a:t>A boy and his horse</a:t>
            </a:r>
            <a:endParaRPr lang="en-US" sz="36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48" name="TextBox 47"/>
          <p:cNvSpPr txBox="1"/>
          <p:nvPr/>
        </p:nvSpPr>
        <p:spPr>
          <a:xfrm>
            <a:off x="5029200" y="4114800"/>
            <a:ext cx="3988592" cy="1384995"/>
          </a:xfrm>
          <a:prstGeom prst="rect">
            <a:avLst/>
          </a:prstGeom>
          <a:noFill/>
        </p:spPr>
        <p:txBody>
          <a:bodyPr wrap="none" rtlCol="0">
            <a:spAutoFit/>
          </a:bodyPr>
          <a:lstStyle/>
          <a:p>
            <a:r>
              <a:rPr lang="en-US" sz="2800" i="1" dirty="0">
                <a:solidFill>
                  <a:srgbClr val="FFFF00"/>
                </a:solidFill>
                <a:latin typeface="Times New Roman" pitchFamily="18" charset="0"/>
                <a:cs typeface="Times New Roman" pitchFamily="18" charset="0"/>
              </a:rPr>
              <a:t>Those things </a:t>
            </a:r>
            <a:r>
              <a:rPr lang="en-US" sz="2800" dirty="0">
                <a:solidFill>
                  <a:srgbClr val="FFFF00"/>
                </a:solidFill>
                <a:latin typeface="Times New Roman" pitchFamily="18" charset="0"/>
                <a:cs typeface="Times New Roman" pitchFamily="18" charset="0"/>
              </a:rPr>
              <a:t>unnecessary </a:t>
            </a:r>
          </a:p>
          <a:p>
            <a:r>
              <a:rPr lang="en-US" sz="2800" dirty="0">
                <a:solidFill>
                  <a:srgbClr val="FFFF00"/>
                </a:solidFill>
                <a:latin typeface="Times New Roman" pitchFamily="18" charset="0"/>
                <a:cs typeface="Times New Roman" pitchFamily="18" charset="0"/>
              </a:rPr>
              <a:t>to those tasks are mounted</a:t>
            </a:r>
          </a:p>
          <a:p>
            <a:r>
              <a:rPr lang="en-US" sz="2800" dirty="0">
                <a:solidFill>
                  <a:srgbClr val="FFFF00"/>
                </a:solidFill>
                <a:latin typeface="Times New Roman" pitchFamily="18" charset="0"/>
                <a:cs typeface="Times New Roman" pitchFamily="18" charset="0"/>
              </a:rPr>
              <a:t>behind the trooper.</a:t>
            </a:r>
          </a:p>
        </p:txBody>
      </p:sp>
      <p:sp>
        <p:nvSpPr>
          <p:cNvPr id="2" name="Slide Number Placeholder 1"/>
          <p:cNvSpPr>
            <a:spLocks noGrp="1"/>
          </p:cNvSpPr>
          <p:nvPr>
            <p:ph type="sldNum" sz="quarter" idx="12"/>
          </p:nvPr>
        </p:nvSpPr>
        <p:spPr/>
        <p:txBody>
          <a:bodyPr/>
          <a:lstStyle/>
          <a:p>
            <a:fld id="{DCC7E039-3C89-4DC3-BA88-9DDE2334C5A3}" type="slidenum">
              <a:rPr lang="en-US" smtClean="0"/>
              <a:t>34</a:t>
            </a:fld>
            <a:endParaRPr lang="en-US" dirty="0"/>
          </a:p>
        </p:txBody>
      </p:sp>
    </p:spTree>
    <p:extLst>
      <p:ext uri="{BB962C8B-B14F-4D97-AF65-F5344CB8AC3E}">
        <p14:creationId xmlns:p14="http://schemas.microsoft.com/office/powerpoint/2010/main" val="55710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10706"/>
            <a:ext cx="8229600" cy="1143000"/>
          </a:xfrm>
        </p:spPr>
        <p:txBody>
          <a:bodyPr>
            <a:noAutofit/>
          </a:bodyPr>
          <a:lstStyle/>
          <a:p>
            <a:r>
              <a:rPr lang="en-US" sz="3600" dirty="0" smtClean="0">
                <a:solidFill>
                  <a:srgbClr val="FFFF00"/>
                </a:solidFill>
                <a:effectLst>
                  <a:outerShdw blurRad="38100" dist="38100" dir="2700000" algn="tl">
                    <a:srgbClr val="000000">
                      <a:alpha val="43137"/>
                    </a:srgbClr>
                  </a:outerShdw>
                </a:effectLst>
                <a:latin typeface="Monotype Corsiva" pitchFamily="66" charset="0"/>
              </a:rPr>
              <a:t>And speaking of horses, did you know that a horse has a 6-foot blind spot directly to its front?</a:t>
            </a:r>
            <a:endParaRPr lang="en-US" sz="36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Content Placeholder 2"/>
          <p:cNvSpPr>
            <a:spLocks noGrp="1"/>
          </p:cNvSpPr>
          <p:nvPr>
            <p:ph idx="1"/>
          </p:nvPr>
        </p:nvSpPr>
        <p:spPr>
          <a:xfrm>
            <a:off x="457200" y="4800600"/>
            <a:ext cx="8229600" cy="1524000"/>
          </a:xfrm>
        </p:spPr>
        <p:txBody>
          <a:bodyPr>
            <a:normAutofit/>
          </a:bodyPr>
          <a:lstStyle/>
          <a:p>
            <a:r>
              <a:rPr lang="en-US" sz="2800" dirty="0" smtClean="0">
                <a:solidFill>
                  <a:srgbClr val="FFFF00"/>
                </a:solidFill>
                <a:latin typeface="Times New Roman" pitchFamily="18" charset="0"/>
                <a:cs typeface="Times New Roman" pitchFamily="18" charset="0"/>
              </a:rPr>
              <a:t>A human on horseback creates a situation, highly unusual in nature, of a predator animal and a prey animal working in unison.</a:t>
            </a:r>
            <a:endParaRPr lang="en-US" sz="2800" dirty="0">
              <a:solidFill>
                <a:srgbClr val="FFFF00"/>
              </a:solidFill>
              <a:latin typeface="Times New Roman" pitchFamily="18" charset="0"/>
              <a:cs typeface="Times New Roman" pitchFamily="18" charset="0"/>
            </a:endParaRPr>
          </a:p>
        </p:txBody>
      </p:sp>
      <p:sp>
        <p:nvSpPr>
          <p:cNvPr id="4" name="TextBox 3"/>
          <p:cNvSpPr txBox="1"/>
          <p:nvPr/>
        </p:nvSpPr>
        <p:spPr>
          <a:xfrm>
            <a:off x="457200" y="1828800"/>
            <a:ext cx="3038011" cy="584775"/>
          </a:xfrm>
          <a:prstGeom prst="rect">
            <a:avLst/>
          </a:prstGeom>
          <a:noFill/>
        </p:spPr>
        <p:txBody>
          <a:bodyPr wrap="none" rtlCol="0">
            <a:spAutoFit/>
          </a:bodyPr>
          <a:lstStyle/>
          <a:p>
            <a:pPr marL="457200" indent="-457200">
              <a:buFont typeface="Arial" pitchFamily="34" charset="0"/>
              <a:buChar char="•"/>
            </a:pPr>
            <a:r>
              <a:rPr lang="en-US" sz="3200" b="1" i="1" u="sng" dirty="0" smtClean="0">
                <a:solidFill>
                  <a:srgbClr val="FF0000"/>
                </a:solidFill>
                <a:latin typeface="Times New Roman" pitchFamily="18" charset="0"/>
                <a:cs typeface="Times New Roman" pitchFamily="18" charset="0"/>
              </a:rPr>
              <a:t>Yes</a:t>
            </a:r>
            <a:r>
              <a:rPr lang="en-US" sz="3200" b="1" i="1" u="sng" dirty="0">
                <a:solidFill>
                  <a:srgbClr val="FF0000"/>
                </a:solidFill>
                <a:latin typeface="Times New Roman" pitchFamily="18" charset="0"/>
                <a:cs typeface="Times New Roman" pitchFamily="18" charset="0"/>
              </a:rPr>
              <a:t>, it’s true!</a:t>
            </a:r>
            <a:r>
              <a:rPr lang="en-US" sz="3200" b="1" i="1" dirty="0">
                <a:solidFill>
                  <a:srgbClr val="FF0000"/>
                </a:solidFill>
                <a:latin typeface="Times New Roman" pitchFamily="18" charset="0"/>
                <a:cs typeface="Times New Roman" pitchFamily="18" charset="0"/>
              </a:rPr>
              <a:t> </a:t>
            </a:r>
            <a:endParaRPr lang="en-US" sz="3200" i="1" dirty="0">
              <a:solidFill>
                <a:srgbClr val="FF0000"/>
              </a:solidFill>
              <a:latin typeface="Times New Roman" pitchFamily="18" charset="0"/>
              <a:cs typeface="Times New Roman" pitchFamily="18" charset="0"/>
            </a:endParaRPr>
          </a:p>
        </p:txBody>
      </p:sp>
      <p:sp>
        <p:nvSpPr>
          <p:cNvPr id="5" name="TextBox 4"/>
          <p:cNvSpPr txBox="1"/>
          <p:nvPr/>
        </p:nvSpPr>
        <p:spPr>
          <a:xfrm>
            <a:off x="381000" y="1906250"/>
            <a:ext cx="8458200" cy="1446550"/>
          </a:xfrm>
          <a:prstGeom prst="rect">
            <a:avLst/>
          </a:prstGeom>
          <a:noFill/>
        </p:spPr>
        <p:txBody>
          <a:bodyPr wrap="square" rtlCol="0">
            <a:spAutoFit/>
          </a:bodyPr>
          <a:lstStyle/>
          <a:p>
            <a:r>
              <a:rPr lang="en-US" sz="32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solidFill>
                  <a:srgbClr val="FFFF00"/>
                </a:solidFill>
                <a:latin typeface="Times New Roman" pitchFamily="18" charset="0"/>
                <a:cs typeface="Times New Roman" pitchFamily="18" charset="0"/>
              </a:rPr>
              <a:t>Horses </a:t>
            </a:r>
            <a:r>
              <a:rPr lang="en-US" sz="2800" dirty="0">
                <a:solidFill>
                  <a:srgbClr val="FFFF00"/>
                </a:solidFill>
                <a:latin typeface="Times New Roman" pitchFamily="18" charset="0"/>
                <a:cs typeface="Times New Roman" pitchFamily="18" charset="0"/>
              </a:rPr>
              <a:t>are prey animals – </a:t>
            </a:r>
            <a:r>
              <a:rPr lang="en-US" sz="2800" dirty="0" smtClean="0">
                <a:solidFill>
                  <a:srgbClr val="FFFF00"/>
                </a:solidFill>
                <a:latin typeface="Times New Roman" pitchFamily="18" charset="0"/>
                <a:cs typeface="Times New Roman" pitchFamily="18" charset="0"/>
              </a:rPr>
              <a:t>their eyes   </a:t>
            </a:r>
          </a:p>
          <a:p>
            <a:r>
              <a:rPr lang="en-US" sz="2800" dirty="0" smtClean="0">
                <a:solidFill>
                  <a:srgbClr val="FFFF00"/>
                </a:solidFill>
                <a:latin typeface="Times New Roman" pitchFamily="18" charset="0"/>
                <a:cs typeface="Times New Roman" pitchFamily="18" charset="0"/>
              </a:rPr>
              <a:t>      are </a:t>
            </a:r>
            <a:r>
              <a:rPr lang="en-US" sz="2800" dirty="0">
                <a:solidFill>
                  <a:srgbClr val="FFFF00"/>
                </a:solidFill>
                <a:latin typeface="Times New Roman" pitchFamily="18" charset="0"/>
                <a:cs typeface="Times New Roman" pitchFamily="18" charset="0"/>
              </a:rPr>
              <a:t>set to the side for greater peripheral </a:t>
            </a:r>
            <a:r>
              <a:rPr lang="en-US" sz="2800" dirty="0" smtClean="0">
                <a:solidFill>
                  <a:srgbClr val="FFFF00"/>
                </a:solidFill>
                <a:latin typeface="Times New Roman" pitchFamily="18" charset="0"/>
                <a:cs typeface="Times New Roman" pitchFamily="18" charset="0"/>
              </a:rPr>
              <a:t>vision</a:t>
            </a:r>
            <a:r>
              <a:rPr lang="en-US" sz="2800" dirty="0">
                <a:solidFill>
                  <a:srgbClr val="FFFF00"/>
                </a:solidFill>
                <a:latin typeface="Times New Roman" pitchFamily="18" charset="0"/>
                <a:cs typeface="Times New Roman" pitchFamily="18" charset="0"/>
              </a:rPr>
              <a:t>, </a:t>
            </a:r>
            <a:r>
              <a:rPr lang="en-US" sz="2800" dirty="0" smtClean="0">
                <a:solidFill>
                  <a:srgbClr val="FFFF00"/>
                </a:solidFill>
                <a:latin typeface="Times New Roman" pitchFamily="18" charset="0"/>
                <a:cs typeface="Times New Roman" pitchFamily="18" charset="0"/>
              </a:rPr>
              <a:t>and  </a:t>
            </a:r>
          </a:p>
          <a:p>
            <a:r>
              <a:rPr lang="en-US" sz="2800" dirty="0" smtClean="0">
                <a:solidFill>
                  <a:srgbClr val="FFFF00"/>
                </a:solidFill>
                <a:latin typeface="Times New Roman" pitchFamily="18" charset="0"/>
                <a:cs typeface="Times New Roman" pitchFamily="18" charset="0"/>
              </a:rPr>
              <a:t>      don’t </a:t>
            </a:r>
            <a:r>
              <a:rPr lang="en-US" sz="2800" dirty="0">
                <a:solidFill>
                  <a:srgbClr val="FFFF00"/>
                </a:solidFill>
                <a:latin typeface="Times New Roman" pitchFamily="18" charset="0"/>
                <a:cs typeface="Times New Roman" pitchFamily="18" charset="0"/>
              </a:rPr>
              <a:t>reach a point of focus until </a:t>
            </a:r>
            <a:r>
              <a:rPr lang="en-US" sz="2800" dirty="0" smtClean="0">
                <a:solidFill>
                  <a:srgbClr val="FFFF00"/>
                </a:solidFill>
                <a:latin typeface="Times New Roman" pitchFamily="18" charset="0"/>
                <a:cs typeface="Times New Roman" pitchFamily="18" charset="0"/>
              </a:rPr>
              <a:t>6 </a:t>
            </a:r>
            <a:r>
              <a:rPr lang="en-US" sz="2800" dirty="0">
                <a:solidFill>
                  <a:srgbClr val="FFFF00"/>
                </a:solidFill>
                <a:latin typeface="Times New Roman" pitchFamily="18" charset="0"/>
                <a:cs typeface="Times New Roman" pitchFamily="18" charset="0"/>
              </a:rPr>
              <a:t>feet to their </a:t>
            </a:r>
            <a:r>
              <a:rPr lang="en-US" sz="2800" dirty="0" smtClean="0">
                <a:solidFill>
                  <a:srgbClr val="FFFF00"/>
                </a:solidFill>
                <a:latin typeface="Times New Roman" pitchFamily="18" charset="0"/>
                <a:cs typeface="Times New Roman" pitchFamily="18" charset="0"/>
              </a:rPr>
              <a:t>front.</a:t>
            </a:r>
            <a:endParaRPr lang="en-US" sz="2800" dirty="0">
              <a:solidFill>
                <a:srgbClr val="FFFF00"/>
              </a:solidFill>
              <a:latin typeface="Times New Roman" pitchFamily="18" charset="0"/>
              <a:cs typeface="Times New Roman" pitchFamily="18" charset="0"/>
            </a:endParaRPr>
          </a:p>
        </p:txBody>
      </p:sp>
      <p:sp>
        <p:nvSpPr>
          <p:cNvPr id="6" name="TextBox 5"/>
          <p:cNvSpPr txBox="1"/>
          <p:nvPr/>
        </p:nvSpPr>
        <p:spPr>
          <a:xfrm>
            <a:off x="457200" y="3389293"/>
            <a:ext cx="8170763" cy="1384995"/>
          </a:xfrm>
          <a:prstGeom prst="rect">
            <a:avLst/>
          </a:prstGeom>
          <a:noFill/>
        </p:spPr>
        <p:txBody>
          <a:bodyPr wrap="none" rtlCol="0">
            <a:spAutoFit/>
          </a:bodyPr>
          <a:lstStyle/>
          <a:p>
            <a:pPr marL="457200" indent="-457200">
              <a:buFont typeface="Arial" pitchFamily="34" charset="0"/>
              <a:buChar char="•"/>
            </a:pPr>
            <a:r>
              <a:rPr lang="en-US" sz="2800" dirty="0">
                <a:solidFill>
                  <a:srgbClr val="FFFF00"/>
                </a:solidFill>
                <a:latin typeface="Times New Roman" pitchFamily="18" charset="0"/>
                <a:cs typeface="Times New Roman" pitchFamily="18" charset="0"/>
              </a:rPr>
              <a:t>Humans are predators. Predator’s eyes are set to the </a:t>
            </a:r>
            <a:endParaRPr lang="en-US" sz="2800" dirty="0" smtClean="0">
              <a:solidFill>
                <a:srgbClr val="FFFF00"/>
              </a:solidFill>
              <a:latin typeface="Times New Roman" pitchFamily="18" charset="0"/>
              <a:cs typeface="Times New Roman" pitchFamily="18" charset="0"/>
            </a:endParaRPr>
          </a:p>
          <a:p>
            <a:r>
              <a:rPr lang="en-US" sz="2800" dirty="0">
                <a:solidFill>
                  <a:srgbClr val="FFFF00"/>
                </a:solidFill>
                <a:latin typeface="Times New Roman" pitchFamily="18" charset="0"/>
                <a:cs typeface="Times New Roman" pitchFamily="18" charset="0"/>
              </a:rPr>
              <a:t> </a:t>
            </a:r>
            <a:r>
              <a:rPr lang="en-US" sz="2800" dirty="0" smtClean="0">
                <a:solidFill>
                  <a:srgbClr val="FFFF00"/>
                </a:solidFill>
                <a:latin typeface="Times New Roman" pitchFamily="18" charset="0"/>
                <a:cs typeface="Times New Roman" pitchFamily="18" charset="0"/>
              </a:rPr>
              <a:t>    front</a:t>
            </a:r>
            <a:r>
              <a:rPr lang="en-US" sz="2800" dirty="0">
                <a:solidFill>
                  <a:srgbClr val="FFFF00"/>
                </a:solidFill>
                <a:latin typeface="Times New Roman" pitchFamily="18" charset="0"/>
                <a:cs typeface="Times New Roman" pitchFamily="18" charset="0"/>
              </a:rPr>
              <a:t>, allowing for stereoscopic </a:t>
            </a:r>
            <a:r>
              <a:rPr lang="en-US" sz="2800" dirty="0" smtClean="0">
                <a:solidFill>
                  <a:srgbClr val="FFFF00"/>
                </a:solidFill>
                <a:latin typeface="Times New Roman" pitchFamily="18" charset="0"/>
                <a:cs typeface="Times New Roman" pitchFamily="18" charset="0"/>
              </a:rPr>
              <a:t>vision, </a:t>
            </a:r>
            <a:r>
              <a:rPr lang="en-US" sz="2800" dirty="0">
                <a:solidFill>
                  <a:srgbClr val="FFFF00"/>
                </a:solidFill>
                <a:latin typeface="Times New Roman" pitchFamily="18" charset="0"/>
                <a:cs typeface="Times New Roman" pitchFamily="18" charset="0"/>
              </a:rPr>
              <a:t>depth </a:t>
            </a:r>
            <a:endParaRPr lang="en-US" sz="2800" dirty="0" smtClean="0">
              <a:solidFill>
                <a:srgbClr val="FFFF00"/>
              </a:solidFill>
              <a:latin typeface="Times New Roman" pitchFamily="18" charset="0"/>
              <a:cs typeface="Times New Roman" pitchFamily="18" charset="0"/>
            </a:endParaRPr>
          </a:p>
          <a:p>
            <a:r>
              <a:rPr lang="en-US" sz="2800" dirty="0">
                <a:solidFill>
                  <a:srgbClr val="FFFF00"/>
                </a:solidFill>
                <a:latin typeface="Times New Roman" pitchFamily="18" charset="0"/>
                <a:cs typeface="Times New Roman" pitchFamily="18" charset="0"/>
              </a:rPr>
              <a:t> </a:t>
            </a:r>
            <a:r>
              <a:rPr lang="en-US" sz="2800" dirty="0" smtClean="0">
                <a:solidFill>
                  <a:srgbClr val="FFFF00"/>
                </a:solidFill>
                <a:latin typeface="Times New Roman" pitchFamily="18" charset="0"/>
                <a:cs typeface="Times New Roman" pitchFamily="18" charset="0"/>
              </a:rPr>
              <a:t>    perception </a:t>
            </a:r>
            <a:r>
              <a:rPr lang="en-US" sz="2800" dirty="0">
                <a:solidFill>
                  <a:srgbClr val="FFFF00"/>
                </a:solidFill>
                <a:latin typeface="Times New Roman" pitchFamily="18" charset="0"/>
                <a:cs typeface="Times New Roman" pitchFamily="18" charset="0"/>
              </a:rPr>
              <a:t>and focus</a:t>
            </a:r>
            <a:r>
              <a:rPr lang="en-US" sz="2800" dirty="0" smtClean="0">
                <a:solidFill>
                  <a:srgbClr val="FFFF00"/>
                </a:solidFill>
                <a:latin typeface="Times New Roman" pitchFamily="18" charset="0"/>
                <a:cs typeface="Times New Roman" pitchFamily="18" charset="0"/>
              </a:rPr>
              <a:t>.</a:t>
            </a:r>
            <a:endParaRPr lang="en-US" sz="2800" dirty="0">
              <a:solidFill>
                <a:srgbClr val="FFFF00"/>
              </a:solidFill>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DCC7E039-3C89-4DC3-BA88-9DDE2334C5A3}" type="slidenum">
              <a:rPr lang="en-US" smtClean="0"/>
              <a:t>35</a:t>
            </a:fld>
            <a:endParaRPr lang="en-US" dirty="0"/>
          </a:p>
        </p:txBody>
      </p:sp>
    </p:spTree>
    <p:extLst>
      <p:ext uri="{BB962C8B-B14F-4D97-AF65-F5344CB8AC3E}">
        <p14:creationId xmlns:p14="http://schemas.microsoft.com/office/powerpoint/2010/main" val="3193513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smtClean="0">
                <a:solidFill>
                  <a:srgbClr val="FFFF00"/>
                </a:solidFill>
                <a:effectLst>
                  <a:outerShdw blurRad="38100" dist="38100" dir="2700000" algn="tl">
                    <a:srgbClr val="000000">
                      <a:alpha val="43137"/>
                    </a:srgbClr>
                  </a:outerShdw>
                </a:effectLst>
                <a:latin typeface="Monotype Corsiva" pitchFamily="66" charset="0"/>
              </a:rPr>
              <a:t>Horse </a:t>
            </a:r>
            <a:r>
              <a:rPr lang="en-US" sz="5400" u="sng" dirty="0" smtClean="0">
                <a:solidFill>
                  <a:srgbClr val="FFFF00"/>
                </a:solidFill>
                <a:effectLst>
                  <a:outerShdw blurRad="38100" dist="38100" dir="2700000" algn="tl">
                    <a:srgbClr val="000000">
                      <a:alpha val="43137"/>
                    </a:srgbClr>
                  </a:outerShdw>
                </a:effectLst>
                <a:latin typeface="Monotype Corsiva" pitchFamily="66" charset="0"/>
              </a:rPr>
              <a:t>and</a:t>
            </a:r>
            <a:r>
              <a:rPr lang="en-US" sz="5400" dirty="0" smtClean="0">
                <a:solidFill>
                  <a:srgbClr val="FFFF00"/>
                </a:solidFill>
                <a:effectLst>
                  <a:outerShdw blurRad="38100" dist="38100" dir="2700000" algn="tl">
                    <a:srgbClr val="000000">
                      <a:alpha val="43137"/>
                    </a:srgbClr>
                  </a:outerShdw>
                </a:effectLst>
                <a:latin typeface="Monotype Corsiva" pitchFamily="66" charset="0"/>
              </a:rPr>
              <a:t> rider train… </a:t>
            </a:r>
            <a:endParaRPr lang="en-US" sz="5400" dirty="0">
              <a:solidFill>
                <a:srgbClr val="FFFF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6999" t="11631" r="15453" b="5479"/>
          <a:stretch/>
        </p:blipFill>
        <p:spPr>
          <a:xfrm>
            <a:off x="152400" y="2073854"/>
            <a:ext cx="4032597" cy="3869746"/>
          </a:xfrm>
          <a:prstGeom prst="rect">
            <a:avLst/>
          </a:prstGeom>
        </p:spPr>
      </p:pic>
      <p:sp>
        <p:nvSpPr>
          <p:cNvPr id="4" name="TextBox 3"/>
          <p:cNvSpPr txBox="1"/>
          <p:nvPr/>
        </p:nvSpPr>
        <p:spPr>
          <a:xfrm>
            <a:off x="548898" y="1436172"/>
            <a:ext cx="3577839" cy="584775"/>
          </a:xfrm>
          <a:prstGeom prst="rect">
            <a:avLst/>
          </a:prstGeom>
          <a:noFill/>
        </p:spPr>
        <p:txBody>
          <a:bodyPr wrap="none" rtlCol="0">
            <a:spAutoFit/>
          </a:bodyPr>
          <a:lstStyle/>
          <a:p>
            <a:r>
              <a:rPr lang="en-US" sz="3200" dirty="0" smtClean="0">
                <a:latin typeface="Times New Roman" pitchFamily="18" charset="0"/>
                <a:cs typeface="Times New Roman" pitchFamily="18" charset="0"/>
              </a:rPr>
              <a:t>With the hay head…</a:t>
            </a:r>
            <a:endParaRPr lang="en-US" sz="3200" dirty="0">
              <a:latin typeface="Times New Roman" pitchFamily="18" charset="0"/>
              <a:cs typeface="Times New Roman" pitchFamily="18" charset="0"/>
            </a:endParaRP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t="13174" r="18372"/>
          <a:stretch/>
        </p:blipFill>
        <p:spPr>
          <a:xfrm>
            <a:off x="4305417" y="3374755"/>
            <a:ext cx="4686183" cy="3321003"/>
          </a:xfrm>
          <a:prstGeom prst="rect">
            <a:avLst/>
          </a:prstGeom>
        </p:spPr>
      </p:pic>
      <p:sp>
        <p:nvSpPr>
          <p:cNvPr id="6" name="TextBox 5"/>
          <p:cNvSpPr txBox="1"/>
          <p:nvPr/>
        </p:nvSpPr>
        <p:spPr>
          <a:xfrm>
            <a:off x="4914111" y="2286000"/>
            <a:ext cx="3478837" cy="1077218"/>
          </a:xfrm>
          <a:prstGeom prst="rect">
            <a:avLst/>
          </a:prstGeom>
          <a:noFill/>
        </p:spPr>
        <p:txBody>
          <a:bodyPr wrap="none" rtlCol="0">
            <a:spAutoFit/>
          </a:bodyPr>
          <a:lstStyle/>
          <a:p>
            <a:pPr algn="ctr"/>
            <a:r>
              <a:rPr lang="en-US" sz="3200" dirty="0" smtClean="0">
                <a:latin typeface="Times New Roman" pitchFamily="18" charset="0"/>
                <a:cs typeface="Times New Roman" pitchFamily="18" charset="0"/>
              </a:rPr>
              <a:t>…and hand-to-hand</a:t>
            </a:r>
          </a:p>
          <a:p>
            <a:pPr algn="ctr"/>
            <a:r>
              <a:rPr lang="en-US" sz="3200" dirty="0">
                <a:latin typeface="Times New Roman" pitchFamily="18" charset="0"/>
                <a:cs typeface="Times New Roman" pitchFamily="18" charset="0"/>
              </a:rPr>
              <a:t>s</a:t>
            </a:r>
            <a:r>
              <a:rPr lang="en-US" sz="3200" dirty="0" smtClean="0">
                <a:latin typeface="Times New Roman" pitchFamily="18" charset="0"/>
                <a:cs typeface="Times New Roman" pitchFamily="18" charset="0"/>
              </a:rPr>
              <a:t>word training.</a:t>
            </a:r>
            <a:endParaRPr lang="en-US" sz="3200"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DCC7E039-3C89-4DC3-BA88-9DDE2334C5A3}" type="slidenum">
              <a:rPr lang="en-US" smtClean="0"/>
              <a:t>36</a:t>
            </a:fld>
            <a:endParaRPr lang="en-US" dirty="0"/>
          </a:p>
        </p:txBody>
      </p:sp>
    </p:spTree>
    <p:extLst>
      <p:ext uri="{BB962C8B-B14F-4D97-AF65-F5344CB8AC3E}">
        <p14:creationId xmlns:p14="http://schemas.microsoft.com/office/powerpoint/2010/main" val="9330310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noAutofit/>
          </a:bodyPr>
          <a:lstStyle/>
          <a:p>
            <a:r>
              <a:rPr lang="en-US" sz="5400" i="1" dirty="0" smtClean="0">
                <a:solidFill>
                  <a:srgbClr val="FFFF00"/>
                </a:solidFill>
                <a:effectLst>
                  <a:outerShdw blurRad="38100" dist="38100" dir="2700000" algn="tl">
                    <a:srgbClr val="000000">
                      <a:alpha val="43137"/>
                    </a:srgbClr>
                  </a:outerShdw>
                </a:effectLst>
                <a:latin typeface="Monotype Corsiva" pitchFamily="66" charset="0"/>
                <a:cs typeface="Times New Roman" pitchFamily="18" charset="0"/>
              </a:rPr>
              <a:t>Mounted and dismounted</a:t>
            </a:r>
            <a:br>
              <a:rPr lang="en-US" sz="5400" i="1" dirty="0" smtClean="0">
                <a:solidFill>
                  <a:srgbClr val="FFFF00"/>
                </a:solidFill>
                <a:effectLst>
                  <a:outerShdw blurRad="38100" dist="38100" dir="2700000" algn="tl">
                    <a:srgbClr val="000000">
                      <a:alpha val="43137"/>
                    </a:srgbClr>
                  </a:outerShdw>
                </a:effectLst>
                <a:latin typeface="Monotype Corsiva" pitchFamily="66" charset="0"/>
                <a:cs typeface="Times New Roman" pitchFamily="18" charset="0"/>
              </a:rPr>
            </a:br>
            <a:r>
              <a:rPr lang="en-US" sz="5400" i="1" dirty="0" smtClean="0">
                <a:solidFill>
                  <a:srgbClr val="FFFF00"/>
                </a:solidFill>
                <a:effectLst>
                  <a:outerShdw blurRad="38100" dist="38100" dir="2700000" algn="tl">
                    <a:srgbClr val="000000">
                      <a:alpha val="43137"/>
                    </a:srgbClr>
                  </a:outerShdw>
                </a:effectLst>
                <a:latin typeface="Monotype Corsiva" pitchFamily="66" charset="0"/>
                <a:cs typeface="Times New Roman" pitchFamily="18" charset="0"/>
              </a:rPr>
              <a:t>elements train together</a:t>
            </a:r>
            <a:endParaRPr lang="en-US" sz="5400" i="1" dirty="0">
              <a:solidFill>
                <a:srgbClr val="FFFF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22794" r="22569" b="26308"/>
          <a:stretch/>
        </p:blipFill>
        <p:spPr>
          <a:xfrm>
            <a:off x="0" y="1969062"/>
            <a:ext cx="9144000" cy="4507938"/>
          </a:xfrm>
          <a:prstGeom prst="rect">
            <a:avLst/>
          </a:prstGeom>
        </p:spPr>
      </p:pic>
      <p:sp>
        <p:nvSpPr>
          <p:cNvPr id="4" name="Slide Number Placeholder 3"/>
          <p:cNvSpPr>
            <a:spLocks noGrp="1"/>
          </p:cNvSpPr>
          <p:nvPr>
            <p:ph type="sldNum" sz="quarter" idx="12"/>
          </p:nvPr>
        </p:nvSpPr>
        <p:spPr/>
        <p:txBody>
          <a:bodyPr/>
          <a:lstStyle/>
          <a:p>
            <a:fld id="{DCC7E039-3C89-4DC3-BA88-9DDE2334C5A3}" type="slidenum">
              <a:rPr lang="en-US" smtClean="0"/>
              <a:t>37</a:t>
            </a:fld>
            <a:endParaRPr lang="en-US" dirty="0"/>
          </a:p>
        </p:txBody>
      </p:sp>
    </p:spTree>
    <p:extLst>
      <p:ext uri="{BB962C8B-B14F-4D97-AF65-F5344CB8AC3E}">
        <p14:creationId xmlns:p14="http://schemas.microsoft.com/office/powerpoint/2010/main" val="3557705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1372850"/>
            <a:ext cx="9076524" cy="4093428"/>
          </a:xfrm>
          <a:prstGeom prst="rect">
            <a:avLst/>
          </a:prstGeom>
          <a:noFill/>
          <a:ln w="76200" cmpd="tri">
            <a:noFill/>
          </a:ln>
        </p:spPr>
        <p:txBody>
          <a:bodyPr wrap="none" rtlCol="0">
            <a:spAutoFit/>
          </a:bodyPr>
          <a:lstStyle/>
          <a:p>
            <a:r>
              <a:rPr lang="en-US" sz="8800" i="1" dirty="0" smtClean="0">
                <a:solidFill>
                  <a:srgbClr val="FFFF00"/>
                </a:solidFill>
                <a:effectLst>
                  <a:outerShdw blurRad="38100" dist="38100" dir="2700000" algn="tl">
                    <a:srgbClr val="000000">
                      <a:alpha val="43137"/>
                    </a:srgbClr>
                  </a:outerShdw>
                </a:effectLst>
                <a:latin typeface="Monotype Corsiva" pitchFamily="66" charset="0"/>
              </a:rPr>
              <a:t> CALL TO </a:t>
            </a:r>
            <a:r>
              <a:rPr lang="en-US" sz="8800" i="1" u="sng" dirty="0" smtClean="0">
                <a:solidFill>
                  <a:srgbClr val="FFFF00"/>
                </a:solidFill>
                <a:effectLst>
                  <a:outerShdw blurRad="38100" dist="38100" dir="2700000" algn="tl">
                    <a:srgbClr val="000000">
                      <a:alpha val="43137"/>
                    </a:srgbClr>
                  </a:outerShdw>
                </a:effectLst>
                <a:latin typeface="Monotype Corsiva" pitchFamily="66" charset="0"/>
              </a:rPr>
              <a:t>ACTION!</a:t>
            </a:r>
            <a:r>
              <a:rPr lang="en-US" sz="8800" i="1" dirty="0" smtClean="0">
                <a:solidFill>
                  <a:srgbClr val="FFFF00"/>
                </a:solidFill>
                <a:effectLst>
                  <a:outerShdw blurRad="38100" dist="38100" dir="2700000" algn="tl">
                    <a:srgbClr val="000000">
                      <a:alpha val="43137"/>
                    </a:srgbClr>
                  </a:outerShdw>
                </a:effectLst>
                <a:latin typeface="Monotype Corsiva" pitchFamily="66" charset="0"/>
              </a:rPr>
              <a:t> </a:t>
            </a:r>
            <a:endParaRPr lang="en-US" sz="8800" i="1" u="sng" dirty="0" smtClean="0">
              <a:solidFill>
                <a:srgbClr val="FFFF00"/>
              </a:solidFill>
              <a:effectLst>
                <a:outerShdw blurRad="38100" dist="38100" dir="2700000" algn="tl">
                  <a:srgbClr val="000000">
                    <a:alpha val="43137"/>
                  </a:srgbClr>
                </a:outerShdw>
              </a:effectLst>
              <a:latin typeface="Monotype Corsiva" pitchFamily="66" charset="0"/>
            </a:endParaRPr>
          </a:p>
          <a:p>
            <a:pPr algn="ctr"/>
            <a:endParaRPr lang="en-US" sz="2000" i="1" u="sng" dirty="0">
              <a:solidFill>
                <a:srgbClr val="FFFF00"/>
              </a:solidFill>
              <a:effectLst>
                <a:outerShdw blurRad="38100" dist="38100" dir="2700000" algn="tl">
                  <a:srgbClr val="000000">
                    <a:alpha val="43137"/>
                  </a:srgbClr>
                </a:outerShdw>
              </a:effectLst>
              <a:latin typeface="Monotype Corsiva" pitchFamily="66" charset="0"/>
            </a:endParaRPr>
          </a:p>
          <a:p>
            <a:pPr algn="ctr"/>
            <a:r>
              <a:rPr lang="en-US" sz="3600" i="1" dirty="0" smtClean="0">
                <a:solidFill>
                  <a:srgbClr val="FFFF00"/>
                </a:solidFill>
                <a:effectLst>
                  <a:outerShdw blurRad="38100" dist="38100" dir="2700000" algn="tl">
                    <a:srgbClr val="000000">
                      <a:alpha val="43137"/>
                    </a:srgbClr>
                  </a:outerShdw>
                </a:effectLst>
                <a:latin typeface="Monotype Corsiva" pitchFamily="66" charset="0"/>
              </a:rPr>
              <a:t>~  or  ~</a:t>
            </a:r>
          </a:p>
          <a:p>
            <a:pPr algn="ctr"/>
            <a:endParaRPr lang="en-US" sz="2000" i="1" dirty="0">
              <a:solidFill>
                <a:srgbClr val="FFFF00"/>
              </a:solidFill>
              <a:effectLst>
                <a:outerShdw blurRad="38100" dist="38100" dir="2700000" algn="tl">
                  <a:srgbClr val="000000">
                    <a:alpha val="43137"/>
                  </a:srgbClr>
                </a:outerShdw>
              </a:effectLst>
              <a:latin typeface="Monotype Corsiva" pitchFamily="66" charset="0"/>
            </a:endParaRPr>
          </a:p>
          <a:p>
            <a:pPr algn="ctr"/>
            <a:r>
              <a:rPr lang="en-US" sz="4800" i="1" dirty="0" smtClean="0">
                <a:solidFill>
                  <a:srgbClr val="FFFF00"/>
                </a:solidFill>
                <a:effectLst>
                  <a:outerShdw blurRad="38100" dist="38100" dir="2700000" algn="tl">
                    <a:srgbClr val="000000">
                      <a:alpha val="43137"/>
                    </a:srgbClr>
                  </a:outerShdw>
                </a:effectLst>
                <a:latin typeface="Monotype Corsiva" pitchFamily="66" charset="0"/>
              </a:rPr>
              <a:t>All dressed up with</a:t>
            </a:r>
          </a:p>
          <a:p>
            <a:pPr algn="ctr"/>
            <a:r>
              <a:rPr lang="en-US" sz="4800" i="1" dirty="0" smtClean="0">
                <a:solidFill>
                  <a:srgbClr val="FFFF00"/>
                </a:solidFill>
                <a:effectLst>
                  <a:outerShdw blurRad="38100" dist="38100" dir="2700000" algn="tl">
                    <a:srgbClr val="000000">
                      <a:alpha val="43137"/>
                    </a:srgbClr>
                  </a:outerShdw>
                </a:effectLst>
                <a:latin typeface="Monotype Corsiva" pitchFamily="66" charset="0"/>
              </a:rPr>
              <a:t>someplace to go!</a:t>
            </a:r>
            <a:endParaRPr lang="en-US" sz="4800" i="1"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38</a:t>
            </a:fld>
            <a:endParaRPr lang="en-US" dirty="0"/>
          </a:p>
        </p:txBody>
      </p:sp>
    </p:spTree>
    <p:extLst>
      <p:ext uri="{BB962C8B-B14F-4D97-AF65-F5344CB8AC3E}">
        <p14:creationId xmlns:p14="http://schemas.microsoft.com/office/powerpoint/2010/main" val="208321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2000"/>
                                        <p:tgtEl>
                                          <p:spTgt spid="2">
                                            <p:txEl>
                                              <p:pRg st="0" end="0"/>
                                            </p:txEl>
                                          </p:spTgt>
                                        </p:tgtEl>
                                      </p:cBhvr>
                                    </p:animEffect>
                                  </p:childTnLst>
                                </p:cTn>
                              </p:par>
                            </p:childTnLst>
                          </p:cTn>
                        </p:par>
                        <p:par>
                          <p:cTn id="8" fill="hold">
                            <p:stCondLst>
                              <p:cond delay="2000"/>
                            </p:stCondLst>
                            <p:childTnLst>
                              <p:par>
                                <p:cTn id="9" presetID="22" presetClass="entr" presetSubtype="4" fill="hold" nodeType="afterEffect">
                                  <p:stCondLst>
                                    <p:cond delay="500"/>
                                  </p:stCondLst>
                                  <p:childTnLst>
                                    <p:set>
                                      <p:cBhvr>
                                        <p:cTn id="10" dur="1" fill="hold">
                                          <p:stCondLst>
                                            <p:cond delay="0"/>
                                          </p:stCondLst>
                                        </p:cTn>
                                        <p:tgtEl>
                                          <p:spTgt spid="2">
                                            <p:txEl>
                                              <p:pRg st="2" end="2"/>
                                            </p:txEl>
                                          </p:spTgt>
                                        </p:tgtEl>
                                        <p:attrNameLst>
                                          <p:attrName>style.visibility</p:attrName>
                                        </p:attrNameLst>
                                      </p:cBhvr>
                                      <p:to>
                                        <p:strVal val="visible"/>
                                      </p:to>
                                    </p:set>
                                    <p:animEffect transition="in" filter="wipe(down)">
                                      <p:cBhvr>
                                        <p:cTn id="11" dur="500"/>
                                        <p:tgtEl>
                                          <p:spTgt spid="2">
                                            <p:txEl>
                                              <p:pRg st="2" end="2"/>
                                            </p:txEl>
                                          </p:spTgt>
                                        </p:tgtEl>
                                      </p:cBhvr>
                                    </p:animEffect>
                                  </p:childTnLst>
                                </p:cTn>
                              </p:par>
                            </p:childTnLst>
                          </p:cTn>
                        </p:par>
                        <p:par>
                          <p:cTn id="12" fill="hold">
                            <p:stCondLst>
                              <p:cond delay="3000"/>
                            </p:stCondLst>
                            <p:childTnLst>
                              <p:par>
                                <p:cTn id="13" presetID="22" presetClass="entr" presetSubtype="4" fill="hold" nodeType="afterEffect">
                                  <p:stCondLst>
                                    <p:cond delay="500"/>
                                  </p:stCondLst>
                                  <p:childTnLst>
                                    <p:set>
                                      <p:cBhvr>
                                        <p:cTn id="14" dur="1" fill="hold">
                                          <p:stCondLst>
                                            <p:cond delay="0"/>
                                          </p:stCondLst>
                                        </p:cTn>
                                        <p:tgtEl>
                                          <p:spTgt spid="2">
                                            <p:txEl>
                                              <p:pRg st="4" end="4"/>
                                            </p:txEl>
                                          </p:spTgt>
                                        </p:tgtEl>
                                        <p:attrNameLst>
                                          <p:attrName>style.visibility</p:attrName>
                                        </p:attrNameLst>
                                      </p:cBhvr>
                                      <p:to>
                                        <p:strVal val="visible"/>
                                      </p:to>
                                    </p:set>
                                    <p:animEffect transition="in" filter="wipe(down)">
                                      <p:cBhvr>
                                        <p:cTn id="15" dur="500"/>
                                        <p:tgtEl>
                                          <p:spTgt spid="2">
                                            <p:txEl>
                                              <p:pRg st="4" end="4"/>
                                            </p:txEl>
                                          </p:spTgt>
                                        </p:tgtEl>
                                      </p:cBhvr>
                                    </p:animEffect>
                                  </p:childTnLst>
                                </p:cTn>
                              </p:par>
                            </p:childTnLst>
                          </p:cTn>
                        </p:par>
                        <p:par>
                          <p:cTn id="16" fill="hold">
                            <p:stCondLst>
                              <p:cond delay="4000"/>
                            </p:stCondLst>
                            <p:childTnLst>
                              <p:par>
                                <p:cTn id="17" presetID="22" presetClass="entr" presetSubtype="4" fill="hold" nodeType="afterEffect">
                                  <p:stCondLst>
                                    <p:cond delay="50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wipe(down)">
                                      <p:cBhvr>
                                        <p:cTn id="1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34716" y="733961"/>
            <a:ext cx="7010400" cy="1323439"/>
          </a:xfrm>
          <a:prstGeom prst="rect">
            <a:avLst/>
          </a:prstGeom>
          <a:noFill/>
        </p:spPr>
        <p:txBody>
          <a:bodyPr wrap="square" rtlCol="0">
            <a:spAutoFit/>
          </a:bodyPr>
          <a:lstStyle/>
          <a:p>
            <a:r>
              <a:rPr lang="en-US" sz="4000" dirty="0" smtClean="0">
                <a:solidFill>
                  <a:srgbClr val="FFFF00"/>
                </a:solidFill>
                <a:latin typeface="Times New Roman" pitchFamily="18" charset="0"/>
                <a:cs typeface="Times New Roman" pitchFamily="18" charset="0"/>
              </a:rPr>
              <a:t>Q: What type of functions did the </a:t>
            </a:r>
          </a:p>
          <a:p>
            <a:r>
              <a:rPr lang="en-US" sz="4000" dirty="0">
                <a:solidFill>
                  <a:srgbClr val="FFFF00"/>
                </a:solidFill>
                <a:latin typeface="Times New Roman" pitchFamily="18" charset="0"/>
                <a:cs typeface="Times New Roman" pitchFamily="18" charset="0"/>
              </a:rPr>
              <a:t> </a:t>
            </a:r>
            <a:r>
              <a:rPr lang="en-US" sz="4000" dirty="0" smtClean="0">
                <a:solidFill>
                  <a:srgbClr val="FFFF00"/>
                </a:solidFill>
                <a:latin typeface="Times New Roman" pitchFamily="18" charset="0"/>
                <a:cs typeface="Times New Roman" pitchFamily="18" charset="0"/>
              </a:rPr>
              <a:t>    2</a:t>
            </a:r>
            <a:r>
              <a:rPr lang="en-US" sz="4000" baseline="30000" dirty="0" smtClean="0">
                <a:solidFill>
                  <a:srgbClr val="FFFF00"/>
                </a:solidFill>
                <a:latin typeface="Times New Roman" pitchFamily="18" charset="0"/>
                <a:cs typeface="Times New Roman" pitchFamily="18" charset="0"/>
              </a:rPr>
              <a:t>nd</a:t>
            </a:r>
            <a:r>
              <a:rPr lang="en-US" sz="4000" dirty="0" smtClean="0">
                <a:solidFill>
                  <a:srgbClr val="FFFF00"/>
                </a:solidFill>
                <a:latin typeface="Times New Roman" pitchFamily="18" charset="0"/>
                <a:cs typeface="Times New Roman" pitchFamily="18" charset="0"/>
              </a:rPr>
              <a:t> Dragoons perform?</a:t>
            </a:r>
            <a:endParaRPr lang="en-US" sz="4000" dirty="0">
              <a:solidFill>
                <a:srgbClr val="FFFF00"/>
              </a:solidFill>
              <a:latin typeface="Times New Roman" pitchFamily="18" charset="0"/>
              <a:cs typeface="Times New Roman" pitchFamily="18" charset="0"/>
            </a:endParaRPr>
          </a:p>
        </p:txBody>
      </p:sp>
      <p:sp>
        <p:nvSpPr>
          <p:cNvPr id="3" name="TextBox 2"/>
          <p:cNvSpPr txBox="1"/>
          <p:nvPr/>
        </p:nvSpPr>
        <p:spPr>
          <a:xfrm>
            <a:off x="429126" y="2591812"/>
            <a:ext cx="8232062" cy="3046988"/>
          </a:xfrm>
          <a:prstGeom prst="rect">
            <a:avLst/>
          </a:prstGeom>
          <a:noFill/>
        </p:spPr>
        <p:txBody>
          <a:bodyPr wrap="none" rtlCol="0">
            <a:spAutoFit/>
          </a:bodyPr>
          <a:lstStyle/>
          <a:p>
            <a:r>
              <a:rPr lang="en-US" sz="3200" dirty="0" smtClean="0">
                <a:solidFill>
                  <a:srgbClr val="FFC000"/>
                </a:solidFill>
                <a:latin typeface="Times New Roman" pitchFamily="18" charset="0"/>
                <a:cs typeface="Times New Roman" pitchFamily="18" charset="0"/>
              </a:rPr>
              <a:t>A: Recruiting and training; patrolling and </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intelligence gathering; messenger service;</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guarding supplies, commissaries and supply</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routes; flanking, screening and skirmishing; </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combat and ambuscades; espionage;</a:t>
            </a:r>
          </a:p>
          <a:p>
            <a:r>
              <a:rPr lang="en-US" sz="3200" dirty="0">
                <a:solidFill>
                  <a:srgbClr val="FFC000"/>
                </a:solidFill>
                <a:latin typeface="Times New Roman" pitchFamily="18" charset="0"/>
                <a:cs typeface="Times New Roman" pitchFamily="18" charset="0"/>
              </a:rPr>
              <a:t> </a:t>
            </a:r>
            <a:r>
              <a:rPr lang="en-US" sz="3200" dirty="0" smtClean="0">
                <a:solidFill>
                  <a:srgbClr val="FFC000"/>
                </a:solidFill>
                <a:latin typeface="Times New Roman" pitchFamily="18" charset="0"/>
                <a:cs typeface="Times New Roman" pitchFamily="18" charset="0"/>
              </a:rPr>
              <a:t>    guarding Washington and serving on his staff.</a:t>
            </a:r>
            <a:endParaRPr lang="en-US" sz="32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39</a:t>
            </a:fld>
            <a:endParaRPr lang="en-US" dirty="0"/>
          </a:p>
        </p:txBody>
      </p:sp>
    </p:spTree>
    <p:extLst>
      <p:ext uri="{BB962C8B-B14F-4D97-AF65-F5344CB8AC3E}">
        <p14:creationId xmlns:p14="http://schemas.microsoft.com/office/powerpoint/2010/main" val="6967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686800" cy="1143000"/>
          </a:xfrm>
        </p:spPr>
        <p:txBody>
          <a:bodyPr>
            <a:normAutofit/>
          </a:bodyPr>
          <a:lstStyle/>
          <a:p>
            <a:r>
              <a:rPr lang="en-US"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Flags under which “Sheldon’s” served.</a:t>
            </a:r>
            <a:endParaRPr lang="en-US" i="1"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4103" y="1215304"/>
            <a:ext cx="1833073" cy="1676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34579" y="1215305"/>
            <a:ext cx="1801841" cy="169216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724" y="1221660"/>
            <a:ext cx="2133600" cy="1678432"/>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192" y="3429001"/>
            <a:ext cx="3905729" cy="25908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18686" y="3399504"/>
            <a:ext cx="2826220" cy="2590800"/>
          </a:xfrm>
          <a:prstGeom prst="rect">
            <a:avLst/>
          </a:prstGeom>
        </p:spPr>
      </p:pic>
      <p:sp>
        <p:nvSpPr>
          <p:cNvPr id="9" name="TextBox 8"/>
          <p:cNvSpPr txBox="1"/>
          <p:nvPr/>
        </p:nvSpPr>
        <p:spPr>
          <a:xfrm>
            <a:off x="304800" y="2908487"/>
            <a:ext cx="2983509" cy="461665"/>
          </a:xfrm>
          <a:prstGeom prst="rect">
            <a:avLst/>
          </a:prstGeom>
          <a:noFill/>
        </p:spPr>
        <p:txBody>
          <a:bodyPr wrap="none" rtlCol="0">
            <a:spAutoFit/>
          </a:bodyPr>
          <a:lstStyle/>
          <a:p>
            <a:r>
              <a:rPr lang="en-US" sz="2400" dirty="0" smtClean="0">
                <a:solidFill>
                  <a:srgbClr val="FFFF00"/>
                </a:solidFill>
                <a:latin typeface="Times New Roman" pitchFamily="18" charset="0"/>
                <a:cs typeface="Times New Roman" pitchFamily="18" charset="0"/>
              </a:rPr>
              <a:t>Connecticut State Flag</a:t>
            </a:r>
            <a:endParaRPr lang="en-US" sz="2400" dirty="0">
              <a:solidFill>
                <a:srgbClr val="FFFF00"/>
              </a:solidFill>
              <a:latin typeface="Times New Roman" pitchFamily="18" charset="0"/>
              <a:cs typeface="Times New Roman" pitchFamily="18" charset="0"/>
            </a:endParaRPr>
          </a:p>
        </p:txBody>
      </p:sp>
      <p:sp>
        <p:nvSpPr>
          <p:cNvPr id="10" name="TextBox 9"/>
          <p:cNvSpPr txBox="1"/>
          <p:nvPr/>
        </p:nvSpPr>
        <p:spPr>
          <a:xfrm>
            <a:off x="3413760" y="2891704"/>
            <a:ext cx="2547492" cy="461665"/>
          </a:xfrm>
          <a:prstGeom prst="rect">
            <a:avLst/>
          </a:prstGeom>
          <a:noFill/>
        </p:spPr>
        <p:txBody>
          <a:bodyPr wrap="none" rtlCol="0">
            <a:spAutoFit/>
          </a:bodyPr>
          <a:lstStyle/>
          <a:p>
            <a:r>
              <a:rPr lang="en-US" sz="2400" dirty="0" smtClean="0">
                <a:solidFill>
                  <a:srgbClr val="FFFF00"/>
                </a:solidFill>
                <a:latin typeface="Times New Roman" pitchFamily="18" charset="0"/>
                <a:cs typeface="Times New Roman" pitchFamily="18" charset="0"/>
              </a:rPr>
              <a:t>Regimental Device</a:t>
            </a:r>
            <a:endParaRPr lang="en-US" sz="2400" dirty="0">
              <a:solidFill>
                <a:srgbClr val="FFFF00"/>
              </a:solidFill>
              <a:latin typeface="Times New Roman" pitchFamily="18" charset="0"/>
              <a:cs typeface="Times New Roman" pitchFamily="18" charset="0"/>
            </a:endParaRPr>
          </a:p>
        </p:txBody>
      </p:sp>
      <p:sp>
        <p:nvSpPr>
          <p:cNvPr id="12" name="TextBox 11"/>
          <p:cNvSpPr txBox="1"/>
          <p:nvPr/>
        </p:nvSpPr>
        <p:spPr>
          <a:xfrm>
            <a:off x="1447800" y="6029640"/>
            <a:ext cx="2457724" cy="461665"/>
          </a:xfrm>
          <a:prstGeom prst="rect">
            <a:avLst/>
          </a:prstGeom>
          <a:noFill/>
        </p:spPr>
        <p:txBody>
          <a:bodyPr wrap="none" rtlCol="0">
            <a:spAutoFit/>
          </a:bodyPr>
          <a:lstStyle/>
          <a:p>
            <a:r>
              <a:rPr lang="en-US" sz="2400" dirty="0" smtClean="0">
                <a:solidFill>
                  <a:srgbClr val="FFFF00"/>
                </a:solidFill>
                <a:latin typeface="Times New Roman" pitchFamily="18" charset="0"/>
                <a:cs typeface="Times New Roman" pitchFamily="18" charset="0"/>
              </a:rPr>
              <a:t>“Betsy Ross” Flag</a:t>
            </a:r>
            <a:endParaRPr lang="en-US" sz="2400" dirty="0">
              <a:solidFill>
                <a:srgbClr val="FFFF00"/>
              </a:solidFill>
              <a:latin typeface="Times New Roman" pitchFamily="18" charset="0"/>
              <a:cs typeface="Times New Roman" pitchFamily="18" charset="0"/>
            </a:endParaRPr>
          </a:p>
        </p:txBody>
      </p:sp>
      <p:sp>
        <p:nvSpPr>
          <p:cNvPr id="13" name="TextBox 12"/>
          <p:cNvSpPr txBox="1"/>
          <p:nvPr/>
        </p:nvSpPr>
        <p:spPr>
          <a:xfrm>
            <a:off x="5334000" y="5993086"/>
            <a:ext cx="3210494" cy="461665"/>
          </a:xfrm>
          <a:prstGeom prst="rect">
            <a:avLst/>
          </a:prstGeom>
          <a:noFill/>
        </p:spPr>
        <p:txBody>
          <a:bodyPr wrap="none" rtlCol="0">
            <a:spAutoFit/>
          </a:bodyPr>
          <a:lstStyle/>
          <a:p>
            <a:r>
              <a:rPr lang="en-US" sz="2400" dirty="0" smtClean="0">
                <a:solidFill>
                  <a:srgbClr val="FFFF00"/>
                </a:solidFill>
                <a:latin typeface="Times New Roman" pitchFamily="18" charset="0"/>
                <a:cs typeface="Times New Roman" pitchFamily="18" charset="0"/>
              </a:rPr>
              <a:t>“Tarleton-Bedford” Flag</a:t>
            </a:r>
            <a:endParaRPr lang="en-US" sz="2400" dirty="0">
              <a:solidFill>
                <a:srgbClr val="FFFF00"/>
              </a:solidFill>
              <a:latin typeface="Times New Roman" pitchFamily="18" charset="0"/>
              <a:cs typeface="Times New Roman" pitchFamily="18" charset="0"/>
            </a:endParaRPr>
          </a:p>
        </p:txBody>
      </p:sp>
      <p:sp>
        <p:nvSpPr>
          <p:cNvPr id="3" name="TextBox 2"/>
          <p:cNvSpPr txBox="1"/>
          <p:nvPr/>
        </p:nvSpPr>
        <p:spPr>
          <a:xfrm>
            <a:off x="5518686" y="3243025"/>
            <a:ext cx="2900153" cy="215444"/>
          </a:xfrm>
          <a:prstGeom prst="rect">
            <a:avLst/>
          </a:prstGeom>
          <a:solidFill>
            <a:schemeClr val="bg2"/>
          </a:solidFill>
        </p:spPr>
        <p:txBody>
          <a:bodyPr wrap="none" rtlCol="0">
            <a:spAutoFit/>
          </a:bodyPr>
          <a:lstStyle/>
          <a:p>
            <a:r>
              <a:rPr lang="en-US" sz="800" dirty="0" smtClean="0"/>
              <a:t>                                                                                                                         </a:t>
            </a:r>
            <a:endParaRPr lang="en-US" sz="800" dirty="0"/>
          </a:p>
        </p:txBody>
      </p:sp>
      <p:sp>
        <p:nvSpPr>
          <p:cNvPr id="14" name="TextBox 13"/>
          <p:cNvSpPr txBox="1"/>
          <p:nvPr/>
        </p:nvSpPr>
        <p:spPr>
          <a:xfrm>
            <a:off x="5455404" y="5881608"/>
            <a:ext cx="2922595" cy="215444"/>
          </a:xfrm>
          <a:prstGeom prst="rect">
            <a:avLst/>
          </a:prstGeom>
          <a:solidFill>
            <a:schemeClr val="bg2"/>
          </a:solidFill>
        </p:spPr>
        <p:txBody>
          <a:bodyPr wrap="none" rtlCol="0">
            <a:spAutoFit/>
          </a:bodyPr>
          <a:lstStyle/>
          <a:p>
            <a:r>
              <a:rPr lang="en-US" sz="800" dirty="0" smtClean="0"/>
              <a:t>                                                                                                                          </a:t>
            </a:r>
            <a:endParaRPr lang="en-US" sz="800" dirty="0"/>
          </a:p>
        </p:txBody>
      </p:sp>
      <p:sp>
        <p:nvSpPr>
          <p:cNvPr id="15" name="TextBox 14"/>
          <p:cNvSpPr txBox="1"/>
          <p:nvPr/>
        </p:nvSpPr>
        <p:spPr>
          <a:xfrm>
            <a:off x="5334000" y="3442971"/>
            <a:ext cx="290464" cy="2585323"/>
          </a:xfrm>
          <a:prstGeom prst="rect">
            <a:avLst/>
          </a:prstGeom>
          <a:solidFill>
            <a:schemeClr val="bg2"/>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16" name="TextBox 15"/>
          <p:cNvSpPr txBox="1"/>
          <p:nvPr/>
        </p:nvSpPr>
        <p:spPr>
          <a:xfrm>
            <a:off x="8243936" y="3352800"/>
            <a:ext cx="290464" cy="2585323"/>
          </a:xfrm>
          <a:prstGeom prst="rect">
            <a:avLst/>
          </a:prstGeom>
          <a:solidFill>
            <a:schemeClr val="bg2"/>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11" name="TextBox 10"/>
          <p:cNvSpPr txBox="1"/>
          <p:nvPr/>
        </p:nvSpPr>
        <p:spPr>
          <a:xfrm>
            <a:off x="6248400" y="2913124"/>
            <a:ext cx="2223686" cy="461665"/>
          </a:xfrm>
          <a:prstGeom prst="rect">
            <a:avLst/>
          </a:prstGeom>
          <a:noFill/>
        </p:spPr>
        <p:txBody>
          <a:bodyPr wrap="none" rtlCol="0">
            <a:spAutoFit/>
          </a:bodyPr>
          <a:lstStyle/>
          <a:p>
            <a:r>
              <a:rPr lang="en-US" sz="2400" dirty="0" smtClean="0">
                <a:solidFill>
                  <a:srgbClr val="FFFF00"/>
                </a:solidFill>
                <a:latin typeface="Times New Roman" pitchFamily="18" charset="0"/>
                <a:cs typeface="Times New Roman" pitchFamily="18" charset="0"/>
              </a:rPr>
              <a:t>Regimental Flag</a:t>
            </a:r>
            <a:endParaRPr lang="en-US" sz="2400" dirty="0">
              <a:solidFill>
                <a:srgbClr val="FFFF00"/>
              </a:solidFill>
              <a:latin typeface="Times New Roman" pitchFamily="18" charset="0"/>
              <a:cs typeface="Times New Roman" pitchFamily="18" charset="0"/>
            </a:endParaRPr>
          </a:p>
        </p:txBody>
      </p:sp>
      <p:sp>
        <p:nvSpPr>
          <p:cNvPr id="17" name="Slide Number Placeholder 16"/>
          <p:cNvSpPr>
            <a:spLocks noGrp="1"/>
          </p:cNvSpPr>
          <p:nvPr>
            <p:ph type="sldNum" sz="quarter" idx="12"/>
          </p:nvPr>
        </p:nvSpPr>
        <p:spPr/>
        <p:txBody>
          <a:bodyPr/>
          <a:lstStyle/>
          <a:p>
            <a:fld id="{DCC7E039-3C89-4DC3-BA88-9DDE2334C5A3}" type="slidenum">
              <a:rPr lang="en-US" smtClean="0"/>
              <a:t>4</a:t>
            </a:fld>
            <a:endParaRPr lang="en-US" dirty="0"/>
          </a:p>
        </p:txBody>
      </p:sp>
    </p:spTree>
    <p:extLst>
      <p:ext uri="{BB962C8B-B14F-4D97-AF65-F5344CB8AC3E}">
        <p14:creationId xmlns:p14="http://schemas.microsoft.com/office/powerpoint/2010/main" val="4367680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5000" contrast="-50000"/>
                    </a14:imgEffect>
                  </a14:imgLayer>
                </a14:imgProps>
              </a:ext>
              <a:ext uri="{28A0092B-C50C-407E-A947-70E740481C1C}">
                <a14:useLocalDpi xmlns:a14="http://schemas.microsoft.com/office/drawing/2010/main" val="0"/>
              </a:ext>
            </a:extLst>
          </a:blip>
          <a:srcRect t="16487"/>
          <a:stretch/>
        </p:blipFill>
        <p:spPr>
          <a:xfrm>
            <a:off x="993439" y="197068"/>
            <a:ext cx="7115293" cy="6477000"/>
          </a:xfrm>
          <a:prstGeom prst="rect">
            <a:avLst/>
          </a:prstGeom>
        </p:spPr>
      </p:pic>
      <p:sp>
        <p:nvSpPr>
          <p:cNvPr id="3" name="Content Placeholder 2"/>
          <p:cNvSpPr>
            <a:spLocks noGrp="1"/>
          </p:cNvSpPr>
          <p:nvPr>
            <p:ph idx="1"/>
          </p:nvPr>
        </p:nvSpPr>
        <p:spPr>
          <a:xfrm>
            <a:off x="914400" y="745212"/>
            <a:ext cx="7194332" cy="5928856"/>
          </a:xfrm>
        </p:spPr>
        <p:txBody>
          <a:bodyPr>
            <a:noAutofit/>
          </a:bodyPr>
          <a:lstStyle/>
          <a:p>
            <a:pPr marL="0" indent="0">
              <a:buNone/>
            </a:pPr>
            <a:r>
              <a:rPr lang="en-US" sz="28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12/26/1776: Battle of Trenton(NJ)</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1/2/1777: 2</a:t>
            </a:r>
            <a:r>
              <a:rPr lang="en-US" sz="2500" b="1" baseline="30000"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nd</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Battle of Trenton (NJ)</a:t>
            </a:r>
          </a:p>
          <a:p>
            <a:pPr marL="0" indent="0">
              <a:buNone/>
            </a:pP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1/3/1777: Battle of Princeton (NJ)</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4/27/1777: Battle of Ridgefield (CT)</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6/24/1777: Battle of Woodbridge (NJ)</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6/28/1777: Battle of Short Hills (NJ)</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8/13/1777: Battle of the Flockey (NY)</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9/11/1777: Battle of Brandywine (PA)</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9/19 – 10/17/1777: Battles of Saratoga (NY)</a:t>
            </a:r>
          </a:p>
          <a:p>
            <a:pPr marL="0" indent="0">
              <a:buNone/>
            </a:pP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10/4/1777: Battle of Germantown (PA)</a:t>
            </a:r>
          </a:p>
          <a:p>
            <a:pPr marL="0" indent="0">
              <a:buNone/>
            </a:pP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12/7 </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12/8/1777: Battle of Whitemarsh (PA)</a:t>
            </a:r>
          </a:p>
          <a:p>
            <a:pPr marL="0" indent="0">
              <a:buNone/>
            </a:pP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12/--/</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1777: “Rawdon’s action (PA)</a:t>
            </a:r>
          </a:p>
          <a:p>
            <a:pPr marL="0" indent="0">
              <a:buNone/>
            </a:pP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12/--/</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1777: The Rising Sun Tavern action (PA)</a:t>
            </a:r>
          </a:p>
          <a:p>
            <a:pPr marL="0" indent="0">
              <a:buNone/>
            </a:pPr>
            <a:endParaRPr lang="en-US" sz="2000"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pPr marL="0" indent="0">
              <a:buNone/>
            </a:pPr>
            <a:endParaRPr lang="en-US" sz="2000"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TextBox 1"/>
          <p:cNvSpPr txBox="1"/>
          <p:nvPr/>
        </p:nvSpPr>
        <p:spPr>
          <a:xfrm>
            <a:off x="335796" y="228600"/>
            <a:ext cx="8395568" cy="707886"/>
          </a:xfrm>
          <a:prstGeom prst="rect">
            <a:avLst/>
          </a:prstGeom>
          <a:noFill/>
        </p:spPr>
        <p:txBody>
          <a:bodyPr wrap="none" rtlCol="0">
            <a:spAutoFit/>
          </a:bodyPr>
          <a:lstStyle/>
          <a:p>
            <a:r>
              <a:rPr lang="en-US" sz="4000" dirty="0">
                <a:solidFill>
                  <a:srgbClr val="FFFF00"/>
                </a:solidFill>
                <a:latin typeface="Times New Roman" pitchFamily="18" charset="0"/>
                <a:cs typeface="Times New Roman" pitchFamily="18" charset="0"/>
              </a:rPr>
              <a:t>Q: What </a:t>
            </a:r>
            <a:r>
              <a:rPr lang="en-US" sz="4000" dirty="0" smtClean="0">
                <a:solidFill>
                  <a:srgbClr val="FFFF00"/>
                </a:solidFill>
                <a:latin typeface="Times New Roman" pitchFamily="18" charset="0"/>
                <a:cs typeface="Times New Roman" pitchFamily="18" charset="0"/>
              </a:rPr>
              <a:t>battle service </a:t>
            </a:r>
            <a:r>
              <a:rPr lang="en-US" sz="4000" dirty="0">
                <a:solidFill>
                  <a:srgbClr val="FFFF00"/>
                </a:solidFill>
                <a:latin typeface="Times New Roman" pitchFamily="18" charset="0"/>
                <a:cs typeface="Times New Roman" pitchFamily="18" charset="0"/>
              </a:rPr>
              <a:t>did the 2LD see</a:t>
            </a:r>
            <a:r>
              <a:rPr lang="en-US" sz="4000" dirty="0" smtClean="0">
                <a:solidFill>
                  <a:srgbClr val="FFFF00"/>
                </a:solidFill>
                <a:latin typeface="Times New Roman" pitchFamily="18" charset="0"/>
                <a:cs typeface="Times New Roman" pitchFamily="18" charset="0"/>
              </a:rPr>
              <a:t>?</a:t>
            </a:r>
            <a:endParaRPr lang="en-US" sz="4000" dirty="0">
              <a:solidFill>
                <a:srgbClr val="FFFF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40</a:t>
            </a:fld>
            <a:endParaRPr lang="en-US" dirty="0"/>
          </a:p>
        </p:txBody>
      </p:sp>
    </p:spTree>
    <p:extLst>
      <p:ext uri="{BB962C8B-B14F-4D97-AF65-F5344CB8AC3E}">
        <p14:creationId xmlns:p14="http://schemas.microsoft.com/office/powerpoint/2010/main" val="266841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5000" contrast="-50000"/>
                    </a14:imgEffect>
                  </a14:imgLayer>
                </a14:imgProps>
              </a:ext>
              <a:ext uri="{28A0092B-C50C-407E-A947-70E740481C1C}">
                <a14:useLocalDpi xmlns:a14="http://schemas.microsoft.com/office/drawing/2010/main" val="0"/>
              </a:ext>
            </a:extLst>
          </a:blip>
          <a:srcRect t="16487"/>
          <a:stretch/>
        </p:blipFill>
        <p:spPr>
          <a:xfrm>
            <a:off x="993439" y="197068"/>
            <a:ext cx="7115293" cy="6477000"/>
          </a:xfrm>
          <a:prstGeom prst="rect">
            <a:avLst/>
          </a:prstGeom>
        </p:spPr>
      </p:pic>
      <p:sp>
        <p:nvSpPr>
          <p:cNvPr id="2" name="TextBox 1"/>
          <p:cNvSpPr txBox="1"/>
          <p:nvPr/>
        </p:nvSpPr>
        <p:spPr>
          <a:xfrm>
            <a:off x="685800" y="149215"/>
            <a:ext cx="7719421" cy="6632585"/>
          </a:xfrm>
          <a:prstGeom prst="rect">
            <a:avLst/>
          </a:prstGeom>
          <a:noFill/>
        </p:spPr>
        <p:txBody>
          <a:bodyPr wrap="none" rtlCol="0">
            <a:spAutoFit/>
          </a:bodyPr>
          <a:lstStyle/>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1/21/1778: Valley Forge skirmish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(PA)</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6/28/1778: Battle of Monmouth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(NJ)</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10/7/1778: Clap’s Tavern Road (now King Street)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7/2/1779: </a:t>
            </a:r>
            <a:r>
              <a:rPr lang="en-US" sz="24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Burning of Bedford/Battle of Pound Ridge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7/11/1779: Battle </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of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Norwalk (Tryon’s Raid)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(CT)</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8/5/1779: Morrisania</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(NY) </a:t>
            </a:r>
            <a:endParaRPr lang="en-US" sz="20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8/29/1779: Battle </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of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Newtown </a:t>
            </a:r>
            <a:r>
              <a:rPr lang="en-US" sz="20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9/5/1779: Raid on Lloyd’s Neck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(LI, 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11/23/1780: Raid on Fort </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St.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George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(LI, 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11/23/1780: Raid on Corum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(LI, 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7/2/1781: Ft. Knyphausen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7/15/1781: Tarrytown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9/28 – 10/19/1781: The </a:t>
            </a:r>
            <a:r>
              <a:rPr lang="en-US" sz="2500" b="1" dirty="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Siege of </a:t>
            </a:r>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Yorktown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(VA)</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10/3/1781: Ft. Salongo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(LI, NY)</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12/7/1782: Norwalk Islands naval action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(CT)</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1/??/1783: Capture of the “Shuldham” in Norwalk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(CT)</a:t>
            </a:r>
          </a:p>
          <a:p>
            <a:r>
              <a:rPr lang="en-US" sz="25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2/20/1783: Capture of the “Nancy” at Stratford Pt. </a:t>
            </a:r>
            <a:r>
              <a:rPr lang="en-US" sz="2000" b="1" dirty="0" smtClean="0">
                <a:solidFill>
                  <a:schemeClr val="accent6">
                    <a:lumMod val="75000"/>
                  </a:schemeClr>
                </a:solidFill>
                <a:effectLst>
                  <a:outerShdw blurRad="38100" dist="38100" dir="2700000" algn="tl">
                    <a:srgbClr val="000000">
                      <a:alpha val="43137"/>
                    </a:srgbClr>
                  </a:outerShdw>
                </a:effectLst>
                <a:latin typeface="Times New Roman" pitchFamily="18" charset="0"/>
                <a:cs typeface="Times New Roman" pitchFamily="18" charset="0"/>
              </a:rPr>
              <a:t>(CT)</a:t>
            </a:r>
            <a:endParaRPr lang="en-US" sz="2000" b="1" dirty="0">
              <a:solidFill>
                <a:schemeClr val="accent6">
                  <a:lumMod val="75000"/>
                </a:schemeClr>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41</a:t>
            </a:fld>
            <a:endParaRPr lang="en-US" dirty="0"/>
          </a:p>
        </p:txBody>
      </p:sp>
    </p:spTree>
    <p:extLst>
      <p:ext uri="{BB962C8B-B14F-4D97-AF65-F5344CB8AC3E}">
        <p14:creationId xmlns:p14="http://schemas.microsoft.com/office/powerpoint/2010/main" val="3405845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u="sng"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1779 – It was a very big year!</a:t>
            </a:r>
            <a:endParaRPr lang="en-US" i="1"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1905001"/>
            <a:ext cx="8229600" cy="3962399"/>
          </a:xfrm>
        </p:spPr>
        <p:txBody>
          <a:bodyPr>
            <a:noAutofit/>
          </a:bodyPr>
          <a:lstStyle/>
          <a:p>
            <a:r>
              <a:rPr lang="en-US" b="1" dirty="0" smtClean="0">
                <a:ln>
                  <a:solidFill>
                    <a:srgbClr val="FFFF00"/>
                  </a:solidFill>
                </a:ln>
                <a:solidFill>
                  <a:srgbClr val="FF0000"/>
                </a:solidFill>
                <a:effectLst>
                  <a:outerShdw blurRad="50800" dist="50800" dir="5400000" algn="ctr" rotWithShape="0">
                    <a:schemeClr val="bg1"/>
                  </a:outerShdw>
                </a:effectLst>
                <a:latin typeface="Times New Roman" pitchFamily="18" charset="0"/>
                <a:cs typeface="Times New Roman" pitchFamily="18" charset="0"/>
              </a:rPr>
              <a:t>It was the year the Connecticut coast went up in flames…</a:t>
            </a:r>
          </a:p>
          <a:p>
            <a:pPr marL="0" indent="0">
              <a:buNone/>
            </a:pPr>
            <a:endParaRPr lang="en-US" sz="1000" b="1" dirty="0" smtClean="0">
              <a:ln>
                <a:solidFill>
                  <a:srgbClr val="FFFF00"/>
                </a:solidFill>
              </a:ln>
              <a:solidFill>
                <a:srgbClr val="FF0000"/>
              </a:solidFill>
              <a:effectLst>
                <a:outerShdw blurRad="50800" dist="50800" dir="5400000" algn="ctr" rotWithShape="0">
                  <a:schemeClr val="bg1"/>
                </a:outerShdw>
              </a:effectLst>
              <a:latin typeface="Times New Roman" pitchFamily="18" charset="0"/>
              <a:cs typeface="Times New Roman" pitchFamily="18" charset="0"/>
            </a:endParaRPr>
          </a:p>
          <a:p>
            <a:r>
              <a:rPr lang="en-US" b="1" dirty="0" smtClean="0">
                <a:ln>
                  <a:solidFill>
                    <a:srgbClr val="FFFF00"/>
                  </a:solidFill>
                </a:ln>
                <a:solidFill>
                  <a:srgbClr val="FF0000"/>
                </a:solidFill>
                <a:effectLst>
                  <a:outerShdw blurRad="50800" dist="50800" dir="5400000" algn="ctr" rotWithShape="0">
                    <a:schemeClr val="bg1"/>
                  </a:outerShdw>
                </a:effectLst>
                <a:latin typeface="Times New Roman" pitchFamily="18" charset="0"/>
                <a:cs typeface="Times New Roman" pitchFamily="18" charset="0"/>
              </a:rPr>
              <a:t>It was the year the British went Dragoon hunting…</a:t>
            </a:r>
          </a:p>
          <a:p>
            <a:pPr marL="0" indent="0">
              <a:buNone/>
            </a:pPr>
            <a:endParaRPr lang="en-US" sz="1000" b="1" dirty="0" smtClean="0">
              <a:ln>
                <a:solidFill>
                  <a:srgbClr val="FFFF00"/>
                </a:solidFill>
              </a:ln>
              <a:solidFill>
                <a:srgbClr val="FF0000"/>
              </a:solidFill>
              <a:effectLst>
                <a:outerShdw blurRad="50800" dist="50800" dir="5400000" algn="ctr" rotWithShape="0">
                  <a:schemeClr val="bg1"/>
                </a:outerShdw>
              </a:effectLst>
              <a:latin typeface="Times New Roman" pitchFamily="18" charset="0"/>
              <a:cs typeface="Times New Roman" pitchFamily="18" charset="0"/>
            </a:endParaRPr>
          </a:p>
          <a:p>
            <a:r>
              <a:rPr lang="en-US" b="1" dirty="0" smtClean="0">
                <a:ln>
                  <a:solidFill>
                    <a:srgbClr val="FFFF00"/>
                  </a:solidFill>
                </a:ln>
                <a:solidFill>
                  <a:srgbClr val="FF0000"/>
                </a:solidFill>
                <a:effectLst>
                  <a:outerShdw blurRad="50800" dist="50800" dir="5400000" algn="ctr" rotWithShape="0">
                    <a:schemeClr val="bg1"/>
                  </a:outerShdw>
                </a:effectLst>
                <a:latin typeface="Times New Roman" pitchFamily="18" charset="0"/>
                <a:cs typeface="Times New Roman" pitchFamily="18" charset="0"/>
              </a:rPr>
              <a:t>It was the year the Americans went Indian hunting…</a:t>
            </a:r>
            <a:endParaRPr lang="en-US" b="1" dirty="0">
              <a:ln>
                <a:solidFill>
                  <a:srgbClr val="FFFF00"/>
                </a:solidFill>
              </a:ln>
              <a:solidFill>
                <a:srgbClr val="FF0000"/>
              </a:solidFill>
              <a:effectLst>
                <a:outerShdw blurRad="50800" dist="50800" dir="5400000" algn="ctr" rotWithShape="0">
                  <a:schemeClr val="bg1"/>
                </a:outerShdw>
              </a:effectLst>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42</a:t>
            </a:fld>
            <a:endParaRPr lang="en-US" dirty="0"/>
          </a:p>
        </p:txBody>
      </p:sp>
    </p:spTree>
    <p:extLst>
      <p:ext uri="{BB962C8B-B14F-4D97-AF65-F5344CB8AC3E}">
        <p14:creationId xmlns:p14="http://schemas.microsoft.com/office/powerpoint/2010/main" val="2811597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7315" y="2971800"/>
            <a:ext cx="2785685" cy="3657600"/>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166" y="305180"/>
            <a:ext cx="2667000" cy="3412854"/>
          </a:xfrm>
          <a:prstGeom prst="rect">
            <a:avLst/>
          </a:prstGeom>
        </p:spPr>
      </p:pic>
      <p:sp>
        <p:nvSpPr>
          <p:cNvPr id="4" name="TextBox 3"/>
          <p:cNvSpPr txBox="1"/>
          <p:nvPr/>
        </p:nvSpPr>
        <p:spPr>
          <a:xfrm>
            <a:off x="91966" y="3225969"/>
            <a:ext cx="2846388" cy="507831"/>
          </a:xfrm>
          <a:prstGeom prst="rect">
            <a:avLst/>
          </a:prstGeom>
          <a:noFill/>
        </p:spPr>
        <p:txBody>
          <a:bodyPr wrap="square" rtlCol="0">
            <a:spAutoFit/>
          </a:bodyPr>
          <a:lstStyle/>
          <a:p>
            <a:r>
              <a:rPr lang="en-US" sz="27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Gen. John Sullivan</a:t>
            </a:r>
            <a:endParaRPr lang="en-US" sz="2700"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2895600" y="304800"/>
            <a:ext cx="5650329" cy="3416320"/>
          </a:xfrm>
          <a:prstGeom prst="rect">
            <a:avLst/>
          </a:prstGeom>
          <a:noFill/>
        </p:spPr>
        <p:txBody>
          <a:bodyPr wrap="none" rtlCol="0">
            <a:spAutoFit/>
          </a:bodyPr>
          <a:lstStyle/>
          <a:p>
            <a:pPr algn="just"/>
            <a:r>
              <a:rPr lang="en-US" sz="2400" dirty="0" smtClean="0">
                <a:latin typeface="Times New Roman" pitchFamily="18" charset="0"/>
                <a:cs typeface="Times New Roman" pitchFamily="18" charset="0"/>
              </a:rPr>
              <a:t>In response to Indian depredations in</a:t>
            </a:r>
          </a:p>
          <a:p>
            <a:pPr algn="just"/>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 Wyoming, Cherry &amp; Mohawk Valleys,</a:t>
            </a:r>
          </a:p>
          <a:p>
            <a:pPr algn="just"/>
            <a:r>
              <a:rPr lang="en-US" sz="2400" dirty="0" smtClean="0">
                <a:solidFill>
                  <a:srgbClr val="FFC000"/>
                </a:solidFill>
                <a:latin typeface="Times New Roman" pitchFamily="18" charset="0"/>
                <a:cs typeface="Times New Roman" pitchFamily="18" charset="0"/>
              </a:rPr>
              <a:t>Washington</a:t>
            </a:r>
            <a:r>
              <a:rPr lang="en-US" sz="2400" dirty="0" smtClean="0">
                <a:latin typeface="Times New Roman" pitchFamily="18" charset="0"/>
                <a:cs typeface="Times New Roman" pitchFamily="18" charset="0"/>
              </a:rPr>
              <a:t> dispatches </a:t>
            </a:r>
            <a:r>
              <a:rPr lang="en-US" sz="2400" dirty="0" smtClean="0">
                <a:solidFill>
                  <a:srgbClr val="FFC000"/>
                </a:solidFill>
                <a:latin typeface="Times New Roman" pitchFamily="18" charset="0"/>
                <a:cs typeface="Times New Roman" pitchFamily="18" charset="0"/>
              </a:rPr>
              <a:t>Sullivan</a:t>
            </a:r>
            <a:r>
              <a:rPr lang="en-US" sz="2400" dirty="0" smtClean="0">
                <a:latin typeface="Times New Roman" pitchFamily="18" charset="0"/>
                <a:cs typeface="Times New Roman" pitchFamily="18" charset="0"/>
              </a:rPr>
              <a:t> with a force</a:t>
            </a:r>
          </a:p>
          <a:p>
            <a:pPr algn="just"/>
            <a:r>
              <a:rPr lang="en-US" sz="2400" dirty="0">
                <a:latin typeface="Times New Roman" pitchFamily="18" charset="0"/>
                <a:cs typeface="Times New Roman" pitchFamily="18" charset="0"/>
              </a:rPr>
              <a:t>s</a:t>
            </a:r>
            <a:r>
              <a:rPr lang="en-US" sz="2400" dirty="0" smtClean="0">
                <a:latin typeface="Times New Roman" pitchFamily="18" charset="0"/>
                <a:cs typeface="Times New Roman" pitchFamily="18" charset="0"/>
              </a:rPr>
              <a:t>ufficient to burn out the villages of the </a:t>
            </a:r>
          </a:p>
          <a:p>
            <a:pPr algn="just"/>
            <a:r>
              <a:rPr lang="en-US" sz="2400" dirty="0" smtClean="0">
                <a:solidFill>
                  <a:srgbClr val="FF0000"/>
                </a:solidFill>
                <a:latin typeface="Times New Roman" pitchFamily="18" charset="0"/>
                <a:cs typeface="Times New Roman" pitchFamily="18" charset="0"/>
              </a:rPr>
              <a:t>Iroquois Confederation</a:t>
            </a:r>
            <a:r>
              <a:rPr lang="en-US" sz="2400" dirty="0" smtClean="0">
                <a:latin typeface="Times New Roman" pitchFamily="18" charset="0"/>
                <a:cs typeface="Times New Roman" pitchFamily="18" charset="0"/>
              </a:rPr>
              <a:t> in northern PA</a:t>
            </a:r>
          </a:p>
          <a:p>
            <a:pPr algn="just"/>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nd southern NY. </a:t>
            </a:r>
            <a:r>
              <a:rPr lang="en-US" sz="2400" dirty="0" smtClean="0">
                <a:solidFill>
                  <a:srgbClr val="FFC000"/>
                </a:solidFill>
                <a:latin typeface="Times New Roman" pitchFamily="18" charset="0"/>
                <a:cs typeface="Times New Roman" pitchFamily="18" charset="0"/>
              </a:rPr>
              <a:t>Sullivan’s Expedition</a:t>
            </a:r>
          </a:p>
          <a:p>
            <a:pPr algn="just"/>
            <a:r>
              <a:rPr lang="en-US" sz="2400" dirty="0">
                <a:latin typeface="Times New Roman" pitchFamily="18" charset="0"/>
                <a:cs typeface="Times New Roman" pitchFamily="18" charset="0"/>
              </a:rPr>
              <a:t>i</a:t>
            </a:r>
            <a:r>
              <a:rPr lang="en-US" sz="2400" dirty="0" smtClean="0">
                <a:latin typeface="Times New Roman" pitchFamily="18" charset="0"/>
                <a:cs typeface="Times New Roman" pitchFamily="18" charset="0"/>
              </a:rPr>
              <a:t>ncluded </a:t>
            </a:r>
            <a:r>
              <a:rPr lang="en-US" sz="2400" dirty="0" smtClean="0">
                <a:solidFill>
                  <a:srgbClr val="FFFF00"/>
                </a:solidFill>
                <a:latin typeface="Times New Roman" pitchFamily="18" charset="0"/>
                <a:cs typeface="Times New Roman" pitchFamily="18" charset="0"/>
              </a:rPr>
              <a:t>40+</a:t>
            </a:r>
            <a:r>
              <a:rPr lang="en-US" sz="2400" dirty="0" smtClean="0">
                <a:latin typeface="Times New Roman" pitchFamily="18" charset="0"/>
                <a:cs typeface="Times New Roman" pitchFamily="18" charset="0"/>
              </a:rPr>
              <a:t> </a:t>
            </a:r>
            <a:r>
              <a:rPr lang="en-US" sz="2400" dirty="0" smtClean="0">
                <a:solidFill>
                  <a:srgbClr val="FFFF00"/>
                </a:solidFill>
                <a:latin typeface="Times New Roman" pitchFamily="18" charset="0"/>
                <a:cs typeface="Times New Roman" pitchFamily="18" charset="0"/>
              </a:rPr>
              <a:t>Sheldon’s Dragoons </a:t>
            </a:r>
            <a:r>
              <a:rPr lang="en-US" sz="2400" dirty="0" smtClean="0">
                <a:latin typeface="Times New Roman" pitchFamily="18" charset="0"/>
                <a:cs typeface="Times New Roman" pitchFamily="18" charset="0"/>
              </a:rPr>
              <a:t>which </a:t>
            </a:r>
          </a:p>
          <a:p>
            <a:pPr algn="just"/>
            <a:r>
              <a:rPr lang="en-US" sz="2400" dirty="0" smtClean="0">
                <a:latin typeface="Times New Roman" pitchFamily="18" charset="0"/>
                <a:cs typeface="Times New Roman" pitchFamily="18" charset="0"/>
              </a:rPr>
              <a:t>merged into </a:t>
            </a:r>
            <a:r>
              <a:rPr lang="en-US" sz="2400" dirty="0" smtClean="0">
                <a:solidFill>
                  <a:srgbClr val="FFFF00"/>
                </a:solidFill>
                <a:latin typeface="Times New Roman" pitchFamily="18" charset="0"/>
                <a:cs typeface="Times New Roman" pitchFamily="18" charset="0"/>
              </a:rPr>
              <a:t>Spencer’s </a:t>
            </a:r>
          </a:p>
          <a:p>
            <a:pPr algn="just"/>
            <a:r>
              <a:rPr lang="en-US" sz="2400" dirty="0" smtClean="0">
                <a:solidFill>
                  <a:srgbClr val="FFFF00"/>
                </a:solidFill>
                <a:latin typeface="Times New Roman" pitchFamily="18" charset="0"/>
                <a:cs typeface="Times New Roman" pitchFamily="18" charset="0"/>
              </a:rPr>
              <a:t>Division.</a:t>
            </a:r>
            <a:endParaRPr lang="en-US" sz="2400" dirty="0">
              <a:solidFill>
                <a:srgbClr val="FFFF00"/>
              </a:solidFill>
              <a:latin typeface="Times New Roman" pitchFamily="18" charset="0"/>
              <a:cs typeface="Times New Roman" pitchFamily="18" charset="0"/>
            </a:endParaRPr>
          </a:p>
        </p:txBody>
      </p:sp>
      <p:sp>
        <p:nvSpPr>
          <p:cNvPr id="7" name="TextBox 6"/>
          <p:cNvSpPr txBox="1"/>
          <p:nvPr/>
        </p:nvSpPr>
        <p:spPr>
          <a:xfrm>
            <a:off x="76200" y="3886200"/>
            <a:ext cx="5813836" cy="2677656"/>
          </a:xfrm>
          <a:prstGeom prst="rect">
            <a:avLst/>
          </a:prstGeom>
          <a:noFill/>
        </p:spPr>
        <p:txBody>
          <a:bodyPr wrap="none" rtlCol="0">
            <a:spAutoFit/>
          </a:bodyPr>
          <a:lstStyle/>
          <a:p>
            <a:r>
              <a:rPr lang="en-US" sz="2400" b="1" dirty="0" smtClean="0">
                <a:solidFill>
                  <a:srgbClr val="FF0000"/>
                </a:solidFill>
                <a:latin typeface="Times New Roman" pitchFamily="18" charset="0"/>
                <a:cs typeface="Times New Roman" pitchFamily="18" charset="0"/>
              </a:rPr>
              <a:t>William Tryon, Royal Governor of the</a:t>
            </a:r>
          </a:p>
          <a:p>
            <a:r>
              <a:rPr lang="en-US" sz="2400" b="1" dirty="0" smtClean="0">
                <a:solidFill>
                  <a:srgbClr val="FF0000"/>
                </a:solidFill>
                <a:latin typeface="Times New Roman" pitchFamily="18" charset="0"/>
                <a:cs typeface="Times New Roman" pitchFamily="18" charset="0"/>
              </a:rPr>
              <a:t>Colonies of New York and North Carolina</a:t>
            </a:r>
          </a:p>
          <a:p>
            <a:r>
              <a:rPr lang="en-US" sz="2400" dirty="0">
                <a:latin typeface="Times New Roman" pitchFamily="18" charset="0"/>
                <a:cs typeface="Times New Roman" pitchFamily="18" charset="0"/>
              </a:rPr>
              <a:t>v</a:t>
            </a:r>
            <a:r>
              <a:rPr lang="en-US" sz="2400" dirty="0" smtClean="0">
                <a:latin typeface="Times New Roman" pitchFamily="18" charset="0"/>
                <a:cs typeface="Times New Roman" pitchFamily="18" charset="0"/>
              </a:rPr>
              <a:t>isited destruction on the Connecticut Coast</a:t>
            </a:r>
          </a:p>
          <a:p>
            <a:r>
              <a:rPr lang="en-US" sz="2400" dirty="0">
                <a:latin typeface="Times New Roman" pitchFamily="18" charset="0"/>
                <a:cs typeface="Times New Roman" pitchFamily="18" charset="0"/>
              </a:rPr>
              <a:t>d</a:t>
            </a:r>
            <a:r>
              <a:rPr lang="en-US" sz="2400" dirty="0" smtClean="0">
                <a:latin typeface="Times New Roman" pitchFamily="18" charset="0"/>
                <a:cs typeface="Times New Roman" pitchFamily="18" charset="0"/>
              </a:rPr>
              <a:t>uring the summer of 1779 in retaliation for</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 cross-sound raiding rebels; East-and-West</a:t>
            </a:r>
          </a:p>
          <a:p>
            <a:r>
              <a:rPr lang="en-US" sz="2400" dirty="0" smtClean="0">
                <a:latin typeface="Times New Roman" pitchFamily="18" charset="0"/>
                <a:cs typeface="Times New Roman" pitchFamily="18" charset="0"/>
              </a:rPr>
              <a:t>Haven on July 5</a:t>
            </a:r>
            <a:r>
              <a:rPr lang="en-US" sz="2400" baseline="30000" dirty="0" smtClean="0">
                <a:latin typeface="Times New Roman" pitchFamily="18" charset="0"/>
                <a:cs typeface="Times New Roman" pitchFamily="18" charset="0"/>
              </a:rPr>
              <a:t>th</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and Fairfield on July 6</a:t>
            </a:r>
            <a:r>
              <a:rPr lang="en-US" sz="2400" baseline="30000" dirty="0" smtClean="0">
                <a:latin typeface="Times New Roman" pitchFamily="18" charset="0"/>
                <a:cs typeface="Times New Roman" pitchFamily="18" charset="0"/>
              </a:rPr>
              <a:t>th</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burning homes, shops and churches.</a:t>
            </a:r>
            <a:endParaRPr lang="en-US" sz="2400" dirty="0">
              <a:latin typeface="Times New Roman" pitchFamily="18" charset="0"/>
              <a:cs typeface="Times New Roman" pitchFamily="18" charset="0"/>
            </a:endParaRPr>
          </a:p>
        </p:txBody>
      </p:sp>
      <p:sp>
        <p:nvSpPr>
          <p:cNvPr id="8" name="TextBox 7"/>
          <p:cNvSpPr txBox="1"/>
          <p:nvPr/>
        </p:nvSpPr>
        <p:spPr>
          <a:xfrm>
            <a:off x="5921377" y="5916500"/>
            <a:ext cx="2994023" cy="507831"/>
          </a:xfrm>
          <a:prstGeom prst="rect">
            <a:avLst/>
          </a:prstGeom>
          <a:solidFill>
            <a:schemeClr val="bg2"/>
          </a:solidFill>
        </p:spPr>
        <p:txBody>
          <a:bodyPr wrap="square" rtlCol="0">
            <a:spAutoFit/>
          </a:bodyPr>
          <a:lstStyle/>
          <a:p>
            <a:r>
              <a:rPr lang="en-US" sz="27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Gov. William Tryon</a:t>
            </a:r>
            <a:endParaRPr lang="en-US" sz="27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9" name="TextBox 8"/>
          <p:cNvSpPr txBox="1"/>
          <p:nvPr/>
        </p:nvSpPr>
        <p:spPr>
          <a:xfrm>
            <a:off x="5977314" y="6378165"/>
            <a:ext cx="2938086" cy="369332"/>
          </a:xfrm>
          <a:prstGeom prst="rect">
            <a:avLst/>
          </a:prstGeom>
          <a:solidFill>
            <a:schemeClr val="bg2"/>
          </a:solidFill>
        </p:spPr>
        <p:txBody>
          <a:bodyPr wrap="square" rtlCol="0">
            <a:spAutoFit/>
          </a:bodyPr>
          <a:lstStyle/>
          <a:p>
            <a:endParaRPr lang="en-US" dirty="0"/>
          </a:p>
        </p:txBody>
      </p:sp>
      <p:sp>
        <p:nvSpPr>
          <p:cNvPr id="6" name="Slide Number Placeholder 5"/>
          <p:cNvSpPr>
            <a:spLocks noGrp="1"/>
          </p:cNvSpPr>
          <p:nvPr>
            <p:ph type="sldNum" sz="quarter" idx="12"/>
          </p:nvPr>
        </p:nvSpPr>
        <p:spPr/>
        <p:txBody>
          <a:bodyPr/>
          <a:lstStyle/>
          <a:p>
            <a:fld id="{DCC7E039-3C89-4DC3-BA88-9DDE2334C5A3}" type="slidenum">
              <a:rPr lang="en-US" smtClean="0"/>
              <a:t>43</a:t>
            </a:fld>
            <a:endParaRPr lang="en-US" dirty="0"/>
          </a:p>
        </p:txBody>
      </p:sp>
    </p:spTree>
    <p:extLst>
      <p:ext uri="{BB962C8B-B14F-4D97-AF65-F5344CB8AC3E}">
        <p14:creationId xmlns:p14="http://schemas.microsoft.com/office/powerpoint/2010/main" val="313555107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2559" y="304800"/>
            <a:ext cx="1960441" cy="3196371"/>
          </a:xfrm>
          <a:prstGeom prst="rect">
            <a:avLst/>
          </a:prstGeom>
        </p:spPr>
      </p:pic>
      <p:sp>
        <p:nvSpPr>
          <p:cNvPr id="3" name="TextBox 2"/>
          <p:cNvSpPr txBox="1"/>
          <p:nvPr/>
        </p:nvSpPr>
        <p:spPr>
          <a:xfrm>
            <a:off x="152400" y="304800"/>
            <a:ext cx="6927730" cy="3416320"/>
          </a:xfrm>
          <a:prstGeom prst="rect">
            <a:avLst/>
          </a:prstGeom>
          <a:noFill/>
        </p:spPr>
        <p:txBody>
          <a:bodyPr wrap="none" rtlCol="0">
            <a:spAutoFit/>
          </a:bodyPr>
          <a:lstStyle/>
          <a:p>
            <a:r>
              <a:rPr lang="en-US" sz="2400" dirty="0" smtClean="0">
                <a:latin typeface="Times New Roman" pitchFamily="18" charset="0"/>
                <a:cs typeface="Times New Roman" pitchFamily="18" charset="0"/>
              </a:rPr>
              <a:t>Meanwhile, on the rainy evening of July 9</a:t>
            </a:r>
            <a:r>
              <a:rPr lang="en-US" sz="2400" baseline="30000" dirty="0" smtClean="0">
                <a:latin typeface="Times New Roman" pitchFamily="18" charset="0"/>
                <a:cs typeface="Times New Roman" pitchFamily="18" charset="0"/>
              </a:rPr>
              <a:t>th</a:t>
            </a:r>
            <a:endParaRPr lang="en-US" sz="2400" dirty="0" smtClean="0">
              <a:latin typeface="Times New Roman" pitchFamily="18" charset="0"/>
              <a:cs typeface="Times New Roman" pitchFamily="18" charset="0"/>
            </a:endParaRPr>
          </a:p>
          <a:p>
            <a:r>
              <a:rPr lang="en-US" sz="2400" dirty="0" smtClean="0">
                <a:solidFill>
                  <a:srgbClr val="92D050"/>
                </a:solidFill>
                <a:latin typeface="Times New Roman" pitchFamily="18" charset="0"/>
                <a:cs typeface="Times New Roman" pitchFamily="18" charset="0"/>
              </a:rPr>
              <a:t>Banastre “Bloody Ban” Tarleton</a:t>
            </a:r>
            <a:r>
              <a:rPr lang="en-US" sz="2400" dirty="0" smtClean="0">
                <a:latin typeface="Times New Roman" pitchFamily="18" charset="0"/>
                <a:cs typeface="Times New Roman" pitchFamily="18" charset="0"/>
              </a:rPr>
              <a:t> led his </a:t>
            </a:r>
            <a:r>
              <a:rPr lang="en-US" sz="2400" dirty="0" smtClean="0">
                <a:solidFill>
                  <a:srgbClr val="92D050"/>
                </a:solidFill>
                <a:latin typeface="Times New Roman" pitchFamily="18" charset="0"/>
                <a:cs typeface="Times New Roman" pitchFamily="18" charset="0"/>
              </a:rPr>
              <a:t>Tarleton’s</a:t>
            </a:r>
          </a:p>
          <a:p>
            <a:r>
              <a:rPr lang="en-US" sz="2400" dirty="0" smtClean="0">
                <a:solidFill>
                  <a:srgbClr val="92D050"/>
                </a:solidFill>
                <a:latin typeface="Times New Roman" pitchFamily="18" charset="0"/>
                <a:cs typeface="Times New Roman" pitchFamily="18" charset="0"/>
              </a:rPr>
              <a:t>Legion</a:t>
            </a:r>
            <a:r>
              <a:rPr lang="en-US" sz="2400" dirty="0" smtClean="0">
                <a:latin typeface="Times New Roman" pitchFamily="18" charset="0"/>
                <a:cs typeface="Times New Roman" pitchFamily="18" charset="0"/>
              </a:rPr>
              <a:t> into the small town of Bedford, NY. His</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roops overwhelmed the </a:t>
            </a:r>
            <a:r>
              <a:rPr lang="en-US" sz="2400" dirty="0" smtClean="0">
                <a:solidFill>
                  <a:srgbClr val="FFFF00"/>
                </a:solidFill>
                <a:latin typeface="Times New Roman" pitchFamily="18" charset="0"/>
                <a:cs typeface="Times New Roman" pitchFamily="18" charset="0"/>
              </a:rPr>
              <a:t>2LD</a:t>
            </a:r>
            <a:r>
              <a:rPr lang="en-US" sz="2400" dirty="0" smtClean="0">
                <a:latin typeface="Times New Roman" pitchFamily="18" charset="0"/>
                <a:cs typeface="Times New Roman" pitchFamily="18" charset="0"/>
              </a:rPr>
              <a:t>, pushing them out</a:t>
            </a:r>
          </a:p>
          <a:p>
            <a:r>
              <a:rPr lang="en-US" sz="2400" dirty="0">
                <a:latin typeface="Times New Roman" pitchFamily="18" charset="0"/>
                <a:cs typeface="Times New Roman" pitchFamily="18" charset="0"/>
              </a:rPr>
              <a:t>o</a:t>
            </a:r>
            <a:r>
              <a:rPr lang="en-US" sz="2400" dirty="0" smtClean="0">
                <a:latin typeface="Times New Roman" pitchFamily="18" charset="0"/>
                <a:cs typeface="Times New Roman" pitchFamily="18" charset="0"/>
              </a:rPr>
              <a:t>f Bedford to the hamlet of Pound Ridge where </a:t>
            </a:r>
          </a:p>
          <a:p>
            <a:r>
              <a:rPr lang="en-US" sz="2400" dirty="0" smtClean="0">
                <a:solidFill>
                  <a:srgbClr val="FFFF00"/>
                </a:solidFill>
                <a:latin typeface="Times New Roman" pitchFamily="18" charset="0"/>
                <a:cs typeface="Times New Roman" pitchFamily="18" charset="0"/>
              </a:rPr>
              <a:t>2LD</a:t>
            </a:r>
            <a:r>
              <a:rPr lang="en-US" sz="2400" dirty="0" smtClean="0">
                <a:latin typeface="Times New Roman" pitchFamily="18" charset="0"/>
                <a:cs typeface="Times New Roman" pitchFamily="18" charset="0"/>
              </a:rPr>
              <a:t> and local militia offered stiff resistance.</a:t>
            </a:r>
          </a:p>
          <a:p>
            <a:r>
              <a:rPr lang="en-US" sz="2400" dirty="0" smtClean="0">
                <a:latin typeface="Times New Roman" pitchFamily="18" charset="0"/>
                <a:cs typeface="Times New Roman" pitchFamily="18" charset="0"/>
              </a:rPr>
              <a:t>Nevertheless, </a:t>
            </a:r>
            <a:r>
              <a:rPr lang="en-US" sz="2400" dirty="0" smtClean="0">
                <a:solidFill>
                  <a:srgbClr val="92D050"/>
                </a:solidFill>
                <a:latin typeface="Times New Roman" pitchFamily="18" charset="0"/>
                <a:cs typeface="Times New Roman" pitchFamily="18" charset="0"/>
              </a:rPr>
              <a:t>Tarleton</a:t>
            </a:r>
            <a:r>
              <a:rPr lang="en-US" sz="2400" dirty="0" smtClean="0">
                <a:latin typeface="Times New Roman" pitchFamily="18" charset="0"/>
                <a:cs typeface="Times New Roman" pitchFamily="18" charset="0"/>
              </a:rPr>
              <a:t> captured the </a:t>
            </a:r>
            <a:r>
              <a:rPr lang="en-US" sz="2400" dirty="0" smtClean="0">
                <a:solidFill>
                  <a:srgbClr val="FFFF00"/>
                </a:solidFill>
                <a:latin typeface="Times New Roman" pitchFamily="18" charset="0"/>
                <a:cs typeface="Times New Roman" pitchFamily="18" charset="0"/>
              </a:rPr>
              <a:t>2LD</a:t>
            </a:r>
            <a:r>
              <a:rPr lang="en-US" sz="2400" dirty="0" smtClean="0">
                <a:latin typeface="Times New Roman" pitchFamily="18" charset="0"/>
                <a:cs typeface="Times New Roman" pitchFamily="18" charset="0"/>
              </a:rPr>
              <a:t> HQ, </a:t>
            </a:r>
          </a:p>
          <a:p>
            <a:r>
              <a:rPr lang="en-US" sz="2400" dirty="0" smtClean="0">
                <a:latin typeface="Times New Roman" pitchFamily="18" charset="0"/>
                <a:cs typeface="Times New Roman" pitchFamily="18" charset="0"/>
              </a:rPr>
              <a:t>baggage and flags before heading back to New York</a:t>
            </a:r>
          </a:p>
          <a:p>
            <a:r>
              <a:rPr lang="en-US" sz="2400" dirty="0" smtClean="0">
                <a:latin typeface="Times New Roman" pitchFamily="18" charset="0"/>
                <a:cs typeface="Times New Roman" pitchFamily="18" charset="0"/>
              </a:rPr>
              <a:t>City. Only rain prevented them from burning the town.</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6461" t="15944" r="14858" b="19727"/>
          <a:stretch/>
        </p:blipFill>
        <p:spPr>
          <a:xfrm>
            <a:off x="140368" y="3835674"/>
            <a:ext cx="3116026" cy="2675444"/>
          </a:xfrm>
          <a:prstGeom prst="rect">
            <a:avLst/>
          </a:prstGeom>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7332" t="33394" r="19957"/>
          <a:stretch/>
        </p:blipFill>
        <p:spPr>
          <a:xfrm>
            <a:off x="6687953" y="3962400"/>
            <a:ext cx="2379847" cy="1676399"/>
          </a:xfrm>
          <a:prstGeom prst="rect">
            <a:avLst/>
          </a:prstGeom>
        </p:spPr>
      </p:pic>
      <p:sp>
        <p:nvSpPr>
          <p:cNvPr id="12" name="TextBox 11"/>
          <p:cNvSpPr txBox="1"/>
          <p:nvPr/>
        </p:nvSpPr>
        <p:spPr>
          <a:xfrm>
            <a:off x="8970040" y="3657600"/>
            <a:ext cx="173960" cy="2308324"/>
          </a:xfrm>
          <a:prstGeom prst="rect">
            <a:avLst/>
          </a:prstGeom>
          <a:solidFill>
            <a:schemeClr val="bg2"/>
          </a:solidFill>
        </p:spPr>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a:t> </a:t>
            </a:r>
            <a:r>
              <a:rPr lang="en-US" dirty="0" smtClean="0"/>
              <a:t>      </a:t>
            </a:r>
            <a:endParaRPr lang="en-US" dirty="0"/>
          </a:p>
        </p:txBody>
      </p:sp>
      <p:sp>
        <p:nvSpPr>
          <p:cNvPr id="14" name="TextBox 13"/>
          <p:cNvSpPr txBox="1"/>
          <p:nvPr/>
        </p:nvSpPr>
        <p:spPr>
          <a:xfrm>
            <a:off x="6074440" y="3586877"/>
            <a:ext cx="713657" cy="2585323"/>
          </a:xfrm>
          <a:prstGeom prst="rect">
            <a:avLst/>
          </a:prstGeom>
          <a:solidFill>
            <a:schemeClr val="bg2"/>
          </a:solidFill>
        </p:spPr>
        <p:txBody>
          <a:bodyPr wrap="none" rtlCol="0">
            <a:spAutoFit/>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p>
          <a:p>
            <a:r>
              <a:rPr lang="en-US" dirty="0" smtClean="0"/>
              <a:t>     </a:t>
            </a:r>
          </a:p>
          <a:p>
            <a:r>
              <a:rPr lang="en-US" dirty="0"/>
              <a:t> </a:t>
            </a:r>
            <a:r>
              <a:rPr lang="en-US" dirty="0" smtClean="0"/>
              <a:t>         </a:t>
            </a:r>
            <a:endParaRPr lang="en-US" dirty="0"/>
          </a:p>
        </p:txBody>
      </p:sp>
      <p:sp>
        <p:nvSpPr>
          <p:cNvPr id="10" name="TextBox 9"/>
          <p:cNvSpPr txBox="1"/>
          <p:nvPr/>
        </p:nvSpPr>
        <p:spPr>
          <a:xfrm>
            <a:off x="3282982" y="3642570"/>
            <a:ext cx="3679212" cy="3046988"/>
          </a:xfrm>
          <a:prstGeom prst="rect">
            <a:avLst/>
          </a:prstGeom>
          <a:noFill/>
        </p:spPr>
        <p:txBody>
          <a:bodyPr wrap="none" rtlCol="0">
            <a:spAutoFit/>
          </a:bodyPr>
          <a:lstStyle/>
          <a:p>
            <a:r>
              <a:rPr lang="en-US" sz="2400" dirty="0" smtClean="0">
                <a:latin typeface="Times New Roman" pitchFamily="18" charset="0"/>
                <a:cs typeface="Times New Roman" pitchFamily="18" charset="0"/>
              </a:rPr>
              <a:t>This flag is one of four </a:t>
            </a:r>
          </a:p>
          <a:p>
            <a:r>
              <a:rPr lang="en-US" sz="2400" dirty="0" smtClean="0">
                <a:latin typeface="Times New Roman" pitchFamily="18" charset="0"/>
                <a:cs typeface="Times New Roman" pitchFamily="18" charset="0"/>
              </a:rPr>
              <a:t>battle flags that </a:t>
            </a:r>
            <a:r>
              <a:rPr lang="en-US" sz="2400" dirty="0" smtClean="0">
                <a:solidFill>
                  <a:srgbClr val="92D050"/>
                </a:solidFill>
                <a:latin typeface="Times New Roman" pitchFamily="18" charset="0"/>
                <a:cs typeface="Times New Roman" pitchFamily="18" charset="0"/>
              </a:rPr>
              <a:t>Tarleton</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took when he returned to </a:t>
            </a:r>
          </a:p>
          <a:p>
            <a:r>
              <a:rPr lang="en-US" sz="2400" dirty="0" smtClean="0">
                <a:solidFill>
                  <a:srgbClr val="FF0000"/>
                </a:solidFill>
                <a:latin typeface="Times New Roman" pitchFamily="18" charset="0"/>
                <a:cs typeface="Times New Roman" pitchFamily="18" charset="0"/>
              </a:rPr>
              <a:t>England</a:t>
            </a:r>
            <a:r>
              <a:rPr lang="en-US" sz="2400" dirty="0" smtClean="0">
                <a:latin typeface="Times New Roman" pitchFamily="18" charset="0"/>
                <a:cs typeface="Times New Roman" pitchFamily="18" charset="0"/>
              </a:rPr>
              <a:t>. His great ++</a:t>
            </a:r>
          </a:p>
          <a:p>
            <a:r>
              <a:rPr lang="en-US" sz="2400" dirty="0" smtClean="0">
                <a:latin typeface="Times New Roman" pitchFamily="18" charset="0"/>
                <a:cs typeface="Times New Roman" pitchFamily="18" charset="0"/>
              </a:rPr>
              <a:t>grand nephew sold it at </a:t>
            </a:r>
          </a:p>
          <a:p>
            <a:r>
              <a:rPr lang="en-US" sz="2400" dirty="0" smtClean="0">
                <a:latin typeface="Times New Roman" pitchFamily="18" charset="0"/>
                <a:cs typeface="Times New Roman" pitchFamily="18" charset="0"/>
              </a:rPr>
              <a:t>auction at Sotheby’s NYC</a:t>
            </a:r>
          </a:p>
          <a:p>
            <a:r>
              <a:rPr lang="en-US" sz="2400" dirty="0">
                <a:latin typeface="Times New Roman" pitchFamily="18" charset="0"/>
                <a:cs typeface="Times New Roman" pitchFamily="18" charset="0"/>
              </a:rPr>
              <a:t>f</a:t>
            </a:r>
            <a:r>
              <a:rPr lang="en-US" sz="2400" dirty="0" smtClean="0">
                <a:latin typeface="Times New Roman" pitchFamily="18" charset="0"/>
                <a:cs typeface="Times New Roman" pitchFamily="18" charset="0"/>
              </a:rPr>
              <a:t>or </a:t>
            </a:r>
            <a:r>
              <a:rPr lang="en-US" sz="2400" b="1" i="1" u="sng" dirty="0" smtClean="0">
                <a:effectLst>
                  <a:outerShdw blurRad="38100" dist="38100" dir="2700000" algn="tl">
                    <a:srgbClr val="000000">
                      <a:alpha val="43137"/>
                    </a:srgbClr>
                  </a:outerShdw>
                </a:effectLst>
                <a:latin typeface="Times New Roman" pitchFamily="18" charset="0"/>
                <a:cs typeface="Times New Roman" pitchFamily="18" charset="0"/>
              </a:rPr>
              <a:t>$12.6 million dollars </a:t>
            </a:r>
            <a:r>
              <a:rPr lang="en-US" sz="2400" dirty="0" smtClean="0">
                <a:latin typeface="Times New Roman" pitchFamily="18" charset="0"/>
                <a:cs typeface="Times New Roman" pitchFamily="18" charset="0"/>
              </a:rPr>
              <a:t>on</a:t>
            </a:r>
          </a:p>
          <a:p>
            <a:r>
              <a:rPr lang="en-US" sz="2400" dirty="0" smtClean="0">
                <a:latin typeface="Times New Roman" pitchFamily="18" charset="0"/>
                <a:cs typeface="Times New Roman" pitchFamily="18" charset="0"/>
              </a:rPr>
              <a:t>Flag Day, June 14, 2006.</a:t>
            </a:r>
            <a:endParaRPr lang="en-US" sz="2400" dirty="0">
              <a:latin typeface="Times New Roman" pitchFamily="18" charset="0"/>
              <a:cs typeface="Times New Roman" pitchFamily="18" charset="0"/>
            </a:endParaRPr>
          </a:p>
        </p:txBody>
      </p:sp>
      <p:sp>
        <p:nvSpPr>
          <p:cNvPr id="15" name="TextBox 14"/>
          <p:cNvSpPr txBox="1"/>
          <p:nvPr/>
        </p:nvSpPr>
        <p:spPr>
          <a:xfrm>
            <a:off x="6934200" y="5590674"/>
            <a:ext cx="1860317" cy="1015663"/>
          </a:xfrm>
          <a:prstGeom prst="rect">
            <a:avLst/>
          </a:prstGeom>
          <a:noFill/>
        </p:spPr>
        <p:txBody>
          <a:bodyPr wrap="none" rtlCol="0">
            <a:spAutoFit/>
          </a:bodyPr>
          <a:lstStyle/>
          <a:p>
            <a:pPr algn="ctr"/>
            <a:r>
              <a:rPr lang="en-US" sz="2000" dirty="0" smtClean="0"/>
              <a:t>Modern </a:t>
            </a:r>
            <a:r>
              <a:rPr lang="en-US" sz="2000" b="1" i="1" dirty="0" smtClean="0">
                <a:solidFill>
                  <a:srgbClr val="FFFF00"/>
                </a:solidFill>
              </a:rPr>
              <a:t>2LD </a:t>
            </a:r>
          </a:p>
          <a:p>
            <a:pPr algn="ctr"/>
            <a:r>
              <a:rPr lang="en-US" sz="2000" dirty="0" smtClean="0"/>
              <a:t>Honor Guard at </a:t>
            </a:r>
          </a:p>
          <a:p>
            <a:pPr algn="ctr"/>
            <a:r>
              <a:rPr lang="en-US" sz="2000" dirty="0" smtClean="0"/>
              <a:t>flag auction.</a:t>
            </a:r>
            <a:endParaRPr lang="en-US" sz="2000" dirty="0"/>
          </a:p>
        </p:txBody>
      </p:sp>
      <p:sp>
        <p:nvSpPr>
          <p:cNvPr id="4" name="TextBox 3"/>
          <p:cNvSpPr txBox="1"/>
          <p:nvPr/>
        </p:nvSpPr>
        <p:spPr>
          <a:xfrm>
            <a:off x="6716506" y="2575560"/>
            <a:ext cx="2135520" cy="954107"/>
          </a:xfrm>
          <a:prstGeom prst="rect">
            <a:avLst/>
          </a:prstGeom>
          <a:noFill/>
        </p:spPr>
        <p:txBody>
          <a:bodyPr wrap="none" rtlCol="0">
            <a:spAutoFit/>
          </a:bodyPr>
          <a:lstStyle/>
          <a:p>
            <a:pPr algn="ctr"/>
            <a:r>
              <a:rPr lang="en-US" sz="2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Col. Banastre</a:t>
            </a:r>
          </a:p>
          <a:p>
            <a:pPr algn="ctr"/>
            <a:r>
              <a:rPr lang="en-US" sz="28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Tarleton</a:t>
            </a:r>
            <a:endParaRPr lang="en-US" sz="2800"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DCC7E039-3C89-4DC3-BA88-9DDE2334C5A3}" type="slidenum">
              <a:rPr lang="en-US" smtClean="0"/>
              <a:t>44</a:t>
            </a:fld>
            <a:endParaRPr lang="en-US" dirty="0"/>
          </a:p>
        </p:txBody>
      </p:sp>
    </p:spTree>
    <p:extLst>
      <p:ext uri="{BB962C8B-B14F-4D97-AF65-F5344CB8AC3E}">
        <p14:creationId xmlns:p14="http://schemas.microsoft.com/office/powerpoint/2010/main" val="29303035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23600"/>
          <a:stretch/>
        </p:blipFill>
        <p:spPr>
          <a:xfrm>
            <a:off x="457200" y="381000"/>
            <a:ext cx="2540000" cy="2910840"/>
          </a:xfrm>
          <a:prstGeom prst="rect">
            <a:avLst/>
          </a:prstGeom>
        </p:spPr>
      </p:pic>
      <p:sp>
        <p:nvSpPr>
          <p:cNvPr id="3" name="TextBox 2"/>
          <p:cNvSpPr txBox="1"/>
          <p:nvPr/>
        </p:nvSpPr>
        <p:spPr>
          <a:xfrm>
            <a:off x="3052000" y="304800"/>
            <a:ext cx="2967800" cy="553998"/>
          </a:xfrm>
          <a:prstGeom prst="rect">
            <a:avLst/>
          </a:prstGeom>
          <a:solidFill>
            <a:schemeClr val="bg2"/>
          </a:solidFill>
        </p:spPr>
        <p:txBody>
          <a:bodyPr wrap="none" rtlCol="0">
            <a:spAutoFit/>
          </a:bodyPr>
          <a:lstStyle/>
          <a:p>
            <a:r>
              <a:rPr lang="en-US" sz="3000" b="1" i="1" u="sng" dirty="0" smtClean="0">
                <a:solidFill>
                  <a:srgbClr val="FF0000"/>
                </a:solidFill>
                <a:latin typeface="Times New Roman" pitchFamily="18" charset="0"/>
                <a:cs typeface="Times New Roman" pitchFamily="18" charset="0"/>
              </a:rPr>
              <a:t>He-e’s ba-a-a-ck!</a:t>
            </a:r>
            <a:endParaRPr lang="en-US" sz="2800" b="1" i="1" dirty="0">
              <a:latin typeface="Times New Roman" pitchFamily="18" charset="0"/>
              <a:cs typeface="Times New Roman" pitchFamily="18" charset="0"/>
            </a:endParaRPr>
          </a:p>
        </p:txBody>
      </p:sp>
      <p:sp>
        <p:nvSpPr>
          <p:cNvPr id="4" name="TextBox 3"/>
          <p:cNvSpPr txBox="1"/>
          <p:nvPr/>
        </p:nvSpPr>
        <p:spPr>
          <a:xfrm>
            <a:off x="3048000" y="827544"/>
            <a:ext cx="5296643" cy="2677656"/>
          </a:xfrm>
          <a:prstGeom prst="rect">
            <a:avLst/>
          </a:prstGeom>
          <a:noFill/>
        </p:spPr>
        <p:txBody>
          <a:bodyPr wrap="none" rtlCol="0">
            <a:spAutoFit/>
          </a:bodyPr>
          <a:lstStyle/>
          <a:p>
            <a:r>
              <a:rPr lang="en-US" sz="2800" dirty="0" smtClean="0">
                <a:latin typeface="Times New Roman" pitchFamily="18" charset="0"/>
                <a:cs typeface="Times New Roman" pitchFamily="18" charset="0"/>
              </a:rPr>
              <a:t>On the 11</a:t>
            </a:r>
            <a:r>
              <a:rPr lang="en-US" sz="2800" baseline="30000" dirty="0" smtClean="0">
                <a:latin typeface="Times New Roman" pitchFamily="18" charset="0"/>
                <a:cs typeface="Times New Roman" pitchFamily="18" charset="0"/>
              </a:rPr>
              <a:t>th</a:t>
            </a:r>
            <a:r>
              <a:rPr lang="en-US" sz="2800" dirty="0" smtClean="0">
                <a:latin typeface="Times New Roman" pitchFamily="18" charset="0"/>
                <a:cs typeface="Times New Roman" pitchFamily="18" charset="0"/>
              </a:rPr>
              <a:t> of July, 1779, </a:t>
            </a:r>
            <a:r>
              <a:rPr lang="en-US" sz="2800" dirty="0" smtClean="0">
                <a:solidFill>
                  <a:srgbClr val="FF0000"/>
                </a:solidFill>
                <a:latin typeface="Times New Roman" pitchFamily="18" charset="0"/>
                <a:cs typeface="Times New Roman" pitchFamily="18" charset="0"/>
              </a:rPr>
              <a:t>Royal</a:t>
            </a:r>
          </a:p>
          <a:p>
            <a:r>
              <a:rPr lang="en-US" sz="2800" dirty="0" smtClean="0">
                <a:solidFill>
                  <a:srgbClr val="FF0000"/>
                </a:solidFill>
                <a:latin typeface="Times New Roman" pitchFamily="18" charset="0"/>
                <a:cs typeface="Times New Roman" pitchFamily="18" charset="0"/>
              </a:rPr>
              <a:t>Governor William Tryon</a:t>
            </a:r>
            <a:r>
              <a:rPr lang="en-US" sz="2800" dirty="0" smtClean="0">
                <a:latin typeface="Times New Roman" pitchFamily="18" charset="0"/>
                <a:cs typeface="Times New Roman" pitchFamily="18" charset="0"/>
              </a:rPr>
              <a:t> returns</a:t>
            </a:r>
          </a:p>
          <a:p>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o turn his not-so-tender mercies</a:t>
            </a:r>
          </a:p>
          <a:p>
            <a:r>
              <a:rPr lang="en-US" sz="2800" dirty="0" smtClean="0">
                <a:latin typeface="Times New Roman" pitchFamily="18" charset="0"/>
                <a:cs typeface="Times New Roman" pitchFamily="18" charset="0"/>
              </a:rPr>
              <a:t>on Norwalk. He lands Loyalist and</a:t>
            </a:r>
          </a:p>
          <a:p>
            <a:r>
              <a:rPr lang="en-US" sz="2800" dirty="0" smtClean="0">
                <a:latin typeface="Times New Roman" pitchFamily="18" charset="0"/>
                <a:cs typeface="Times New Roman" pitchFamily="18" charset="0"/>
              </a:rPr>
              <a:t>Hessian forces who inflict severe</a:t>
            </a:r>
          </a:p>
          <a:p>
            <a:r>
              <a:rPr lang="en-US" sz="2800" dirty="0" smtClean="0">
                <a:latin typeface="Times New Roman" pitchFamily="18" charset="0"/>
                <a:cs typeface="Times New Roman" pitchFamily="18" charset="0"/>
              </a:rPr>
              <a:t>damage. </a:t>
            </a:r>
            <a:endParaRPr lang="en-US" sz="2800" dirty="0">
              <a:latin typeface="Times New Roman" pitchFamily="18" charset="0"/>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8640" y="4152900"/>
            <a:ext cx="3574360" cy="2400300"/>
          </a:xfrm>
          <a:prstGeom prst="rect">
            <a:avLst/>
          </a:prstGeom>
        </p:spPr>
      </p:pic>
      <p:sp>
        <p:nvSpPr>
          <p:cNvPr id="6" name="TextBox 5"/>
          <p:cNvSpPr txBox="1"/>
          <p:nvPr/>
        </p:nvSpPr>
        <p:spPr>
          <a:xfrm>
            <a:off x="4524454" y="3505200"/>
            <a:ext cx="4390946" cy="584775"/>
          </a:xfrm>
          <a:prstGeom prst="rect">
            <a:avLst/>
          </a:prstGeom>
          <a:noFill/>
        </p:spPr>
        <p:txBody>
          <a:bodyPr wrap="none" rtlCol="0">
            <a:spAutoFit/>
          </a:bodyPr>
          <a:lstStyle/>
          <a:p>
            <a:r>
              <a:rPr lang="en-US" sz="3200" b="1" i="1" dirty="0" smtClean="0">
                <a:ln>
                  <a:solidFill>
                    <a:srgbClr val="FF0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Burning of Norwalk</a:t>
            </a:r>
            <a:endParaRPr lang="en-US" sz="3200" b="1" i="1" dirty="0">
              <a:ln>
                <a:solidFill>
                  <a:srgbClr val="FF0000"/>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228600" y="3962400"/>
            <a:ext cx="4991751" cy="2677656"/>
          </a:xfrm>
          <a:prstGeom prst="rect">
            <a:avLst/>
          </a:prstGeom>
          <a:noFill/>
        </p:spPr>
        <p:txBody>
          <a:bodyPr wrap="none" rtlCol="0">
            <a:spAutoFit/>
          </a:bodyPr>
          <a:lstStyle/>
          <a:p>
            <a:r>
              <a:rPr lang="en-US" sz="2800" dirty="0" smtClean="0">
                <a:latin typeface="Times New Roman" pitchFamily="18" charset="0"/>
                <a:cs typeface="Times New Roman" pitchFamily="18" charset="0"/>
              </a:rPr>
              <a:t>Despite inflicting severe damage</a:t>
            </a:r>
          </a:p>
          <a:p>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o property, the raid on Norwalk </a:t>
            </a:r>
          </a:p>
          <a:p>
            <a:r>
              <a:rPr lang="en-US" sz="2800" dirty="0">
                <a:latin typeface="Times New Roman" pitchFamily="18" charset="0"/>
                <a:cs typeface="Times New Roman" pitchFamily="18" charset="0"/>
              </a:rPr>
              <a:t>f</a:t>
            </a:r>
            <a:r>
              <a:rPr lang="en-US" sz="2800" dirty="0" smtClean="0">
                <a:latin typeface="Times New Roman" pitchFamily="18" charset="0"/>
                <a:cs typeface="Times New Roman" pitchFamily="18" charset="0"/>
              </a:rPr>
              <a:t>ailed to have any significant </a:t>
            </a:r>
          </a:p>
          <a:p>
            <a:r>
              <a:rPr lang="en-US" sz="2800" dirty="0" smtClean="0">
                <a:latin typeface="Times New Roman" pitchFamily="18" charset="0"/>
                <a:cs typeface="Times New Roman" pitchFamily="18" charset="0"/>
              </a:rPr>
              <a:t>impact on the ability of the </a:t>
            </a:r>
          </a:p>
          <a:p>
            <a:r>
              <a:rPr lang="en-US" sz="2800" dirty="0" smtClean="0">
                <a:latin typeface="Times New Roman" pitchFamily="18" charset="0"/>
                <a:cs typeface="Times New Roman" pitchFamily="18" charset="0"/>
              </a:rPr>
              <a:t>Norwalk commissary to</a:t>
            </a:r>
          </a:p>
          <a:p>
            <a:r>
              <a:rPr lang="en-US" sz="2800" dirty="0">
                <a:latin typeface="Times New Roman" pitchFamily="18" charset="0"/>
                <a:cs typeface="Times New Roman" pitchFamily="18" charset="0"/>
              </a:rPr>
              <a:t>s</a:t>
            </a:r>
            <a:r>
              <a:rPr lang="en-US" sz="2800" dirty="0" smtClean="0">
                <a:latin typeface="Times New Roman" pitchFamily="18" charset="0"/>
                <a:cs typeface="Times New Roman" pitchFamily="18" charset="0"/>
              </a:rPr>
              <a:t>upply rebel forces in this area.</a:t>
            </a:r>
            <a:endParaRPr lang="en-US" sz="2800" dirty="0">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DCC7E039-3C89-4DC3-BA88-9DDE2334C5A3}" type="slidenum">
              <a:rPr lang="en-US" smtClean="0"/>
              <a:t>45</a:t>
            </a:fld>
            <a:endParaRPr lang="en-US" dirty="0"/>
          </a:p>
        </p:txBody>
      </p:sp>
    </p:spTree>
    <p:extLst>
      <p:ext uri="{BB962C8B-B14F-4D97-AF65-F5344CB8AC3E}">
        <p14:creationId xmlns:p14="http://schemas.microsoft.com/office/powerpoint/2010/main" val="18608709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5800" y="1905000"/>
            <a:ext cx="7772400" cy="2895600"/>
          </a:xfrm>
          <a:ln w="76200" cmpd="tri">
            <a:solidFill>
              <a:srgbClr val="FFFF00"/>
            </a:solidFill>
          </a:ln>
        </p:spPr>
        <p:txBody>
          <a:bodyPr>
            <a:normAutofit/>
          </a:bodyPr>
          <a:lstStyle/>
          <a:p>
            <a:pPr algn="ctr"/>
            <a:r>
              <a:rPr lang="en-US" sz="7100" dirty="0" smtClean="0">
                <a:solidFill>
                  <a:srgbClr val="FFFF00"/>
                </a:solidFill>
                <a:latin typeface="Monotype Corsiva" pitchFamily="66" charset="0"/>
              </a:rPr>
              <a:t>Be very, very quiet;</a:t>
            </a:r>
          </a:p>
          <a:p>
            <a:pPr algn="ctr"/>
            <a:r>
              <a:rPr lang="en-US" sz="7700" dirty="0">
                <a:solidFill>
                  <a:srgbClr val="FFFF00"/>
                </a:solidFill>
                <a:latin typeface="Monotype Corsiva" pitchFamily="66" charset="0"/>
              </a:rPr>
              <a:t>w</a:t>
            </a:r>
            <a:r>
              <a:rPr lang="en-US" sz="7700" dirty="0" smtClean="0">
                <a:solidFill>
                  <a:srgbClr val="FFFF00"/>
                </a:solidFill>
                <a:latin typeface="Monotype Corsiva" pitchFamily="66" charset="0"/>
              </a:rPr>
              <a:t>e’re hunting…</a:t>
            </a:r>
            <a:endParaRPr lang="en-US" sz="7700" dirty="0">
              <a:solidFill>
                <a:srgbClr val="FFFF00"/>
              </a:solidFill>
              <a:latin typeface="Monotype Corsiva" pitchFamily="66"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46</a:t>
            </a:fld>
            <a:endParaRPr lang="en-US" dirty="0"/>
          </a:p>
        </p:txBody>
      </p:sp>
    </p:spTree>
    <p:extLst>
      <p:ext uri="{BB962C8B-B14F-4D97-AF65-F5344CB8AC3E}">
        <p14:creationId xmlns:p14="http://schemas.microsoft.com/office/powerpoint/2010/main" val="32000896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noAutofit/>
          </a:bodyPr>
          <a:lstStyle/>
          <a:p>
            <a:r>
              <a:rPr lang="en-US" sz="8800" b="1" i="1" u="sng" dirty="0" smtClean="0">
                <a:ln w="3175">
                  <a:solidFill>
                    <a:schemeClr val="tx1">
                      <a:lumMod val="50000"/>
                    </a:schemeClr>
                  </a:solidFill>
                </a:ln>
                <a:solidFill>
                  <a:schemeClr val="accent2">
                    <a:lumMod val="75000"/>
                  </a:schemeClr>
                </a:solidFill>
                <a:effectLst>
                  <a:outerShdw blurRad="38100" dist="38100" dir="2700000" algn="tl">
                    <a:srgbClr val="000000">
                      <a:alpha val="43137"/>
                    </a:srgbClr>
                  </a:outerShdw>
                </a:effectLst>
                <a:latin typeface="Monotype Corsiva" pitchFamily="66" charset="0"/>
                <a:cs typeface="Times New Roman" pitchFamily="18" charset="0"/>
              </a:rPr>
              <a:t>S P I E S!</a:t>
            </a:r>
            <a:endParaRPr lang="en-US" sz="8800" b="1" i="1" u="sng" dirty="0">
              <a:ln w="3175">
                <a:solidFill>
                  <a:schemeClr val="tx1">
                    <a:lumMod val="50000"/>
                  </a:schemeClr>
                </a:solidFill>
              </a:ln>
              <a:solidFill>
                <a:schemeClr val="accent2">
                  <a:lumMod val="75000"/>
                </a:schemeClr>
              </a:solidFill>
              <a:effectLst>
                <a:outerShdw blurRad="38100" dist="38100" dir="2700000" algn="tl">
                  <a:srgbClr val="000000">
                    <a:alpha val="43137"/>
                  </a:srgbClr>
                </a:outerShdw>
              </a:effectLst>
              <a:latin typeface="Monotype Corsiva" pitchFamily="66"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1371600"/>
            <a:ext cx="1800225" cy="264795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371600"/>
            <a:ext cx="1800224" cy="2195395"/>
          </a:xfrm>
          <a:prstGeom prst="rect">
            <a:avLst/>
          </a:prstGeom>
        </p:spPr>
      </p:pic>
      <p:sp>
        <p:nvSpPr>
          <p:cNvPr id="5" name="TextBox 4"/>
          <p:cNvSpPr txBox="1"/>
          <p:nvPr/>
        </p:nvSpPr>
        <p:spPr>
          <a:xfrm>
            <a:off x="2286000" y="1676460"/>
            <a:ext cx="2020746" cy="1569660"/>
          </a:xfrm>
          <a:prstGeom prst="rect">
            <a:avLst/>
          </a:prstGeom>
          <a:noFill/>
        </p:spPr>
        <p:txBody>
          <a:bodyPr wrap="none" rtlCol="0">
            <a:spAutoFit/>
          </a:bodyPr>
          <a:lstStyle/>
          <a:p>
            <a:r>
              <a:rPr lang="en-US" sz="2400" dirty="0" smtClean="0">
                <a:solidFill>
                  <a:srgbClr val="FFC000"/>
                </a:solidFill>
                <a:latin typeface="Times New Roman" pitchFamily="18" charset="0"/>
                <a:cs typeface="Times New Roman" pitchFamily="18" charset="0"/>
              </a:rPr>
              <a:t>Gen. George </a:t>
            </a:r>
          </a:p>
          <a:p>
            <a:r>
              <a:rPr lang="en-US" sz="2400" dirty="0" smtClean="0">
                <a:solidFill>
                  <a:srgbClr val="FFC000"/>
                </a:solidFill>
                <a:latin typeface="Times New Roman" pitchFamily="18" charset="0"/>
                <a:cs typeface="Times New Roman" pitchFamily="18" charset="0"/>
              </a:rPr>
              <a:t>Washington – </a:t>
            </a:r>
            <a:endParaRPr lang="en-US" sz="2400" dirty="0">
              <a:solidFill>
                <a:srgbClr val="FFC000"/>
              </a:solidFill>
              <a:latin typeface="Times New Roman" pitchFamily="18" charset="0"/>
              <a:cs typeface="Times New Roman" pitchFamily="18" charset="0"/>
            </a:endParaRPr>
          </a:p>
          <a:p>
            <a:r>
              <a:rPr lang="en-US" sz="2400" dirty="0" smtClean="0">
                <a:latin typeface="Times New Roman" pitchFamily="18" charset="0"/>
                <a:cs typeface="Times New Roman" pitchFamily="18" charset="0"/>
              </a:rPr>
              <a:t>America’s first</a:t>
            </a:r>
          </a:p>
          <a:p>
            <a:r>
              <a:rPr lang="en-US" sz="2400" dirty="0" smtClean="0">
                <a:latin typeface="Times New Roman" pitchFamily="18" charset="0"/>
                <a:cs typeface="Times New Roman" pitchFamily="18" charset="0"/>
              </a:rPr>
              <a:t>spy master.</a:t>
            </a:r>
            <a:endParaRPr lang="en-US" sz="2400" dirty="0">
              <a:latin typeface="Times New Roman" pitchFamily="18" charset="0"/>
              <a:cs typeface="Times New Roman" pitchFamily="18" charset="0"/>
            </a:endParaRPr>
          </a:p>
        </p:txBody>
      </p:sp>
      <p:sp>
        <p:nvSpPr>
          <p:cNvPr id="6" name="TextBox 5"/>
          <p:cNvSpPr txBox="1"/>
          <p:nvPr/>
        </p:nvSpPr>
        <p:spPr>
          <a:xfrm>
            <a:off x="4267200" y="3546157"/>
            <a:ext cx="1981200" cy="492443"/>
          </a:xfrm>
          <a:prstGeom prst="rect">
            <a:avLst/>
          </a:prstGeom>
          <a:solidFill>
            <a:schemeClr val="bg2"/>
          </a:solidFill>
        </p:spPr>
        <p:txBody>
          <a:bodyPr wrap="square" rtlCol="0">
            <a:spAutoFit/>
          </a:bodyPr>
          <a:lstStyle/>
          <a:p>
            <a:r>
              <a:rPr lang="en-US" sz="2600" dirty="0" smtClean="0">
                <a:latin typeface="Times New Roman" pitchFamily="18" charset="0"/>
                <a:cs typeface="Times New Roman" pitchFamily="18" charset="0"/>
              </a:rPr>
              <a:t>                             </a:t>
            </a:r>
            <a:endParaRPr lang="en-US" sz="2600" dirty="0">
              <a:latin typeface="Times New Roman" pitchFamily="18" charset="0"/>
              <a:cs typeface="Times New Roman" pitchFamily="18" charset="0"/>
            </a:endParaRPr>
          </a:p>
        </p:txBody>
      </p:sp>
      <p:sp>
        <p:nvSpPr>
          <p:cNvPr id="7" name="TextBox 6"/>
          <p:cNvSpPr txBox="1"/>
          <p:nvPr/>
        </p:nvSpPr>
        <p:spPr>
          <a:xfrm>
            <a:off x="6172200" y="1490008"/>
            <a:ext cx="2425023" cy="1938992"/>
          </a:xfrm>
          <a:prstGeom prst="rect">
            <a:avLst/>
          </a:prstGeom>
          <a:noFill/>
        </p:spPr>
        <p:txBody>
          <a:bodyPr wrap="none" rtlCol="0">
            <a:spAutoFit/>
          </a:bodyPr>
          <a:lstStyle/>
          <a:p>
            <a:r>
              <a:rPr lang="en-US" sz="2400" dirty="0" smtClean="0">
                <a:solidFill>
                  <a:srgbClr val="FFC000"/>
                </a:solidFill>
                <a:latin typeface="Times New Roman" pitchFamily="18" charset="0"/>
                <a:cs typeface="Times New Roman" pitchFamily="18" charset="0"/>
              </a:rPr>
              <a:t>Col. Benjamin</a:t>
            </a:r>
          </a:p>
          <a:p>
            <a:r>
              <a:rPr lang="en-US" sz="2400" dirty="0" smtClean="0">
                <a:solidFill>
                  <a:srgbClr val="FFC000"/>
                </a:solidFill>
                <a:latin typeface="Times New Roman" pitchFamily="18" charset="0"/>
                <a:cs typeface="Times New Roman" pitchFamily="18" charset="0"/>
              </a:rPr>
              <a:t>Tallmadge, 2LD –</a:t>
            </a:r>
          </a:p>
          <a:p>
            <a:r>
              <a:rPr lang="en-US" sz="2400" dirty="0" smtClean="0">
                <a:latin typeface="Times New Roman" pitchFamily="18" charset="0"/>
                <a:cs typeface="Times New Roman" pitchFamily="18" charset="0"/>
              </a:rPr>
              <a:t>Headed “Culper “</a:t>
            </a:r>
          </a:p>
          <a:p>
            <a:r>
              <a:rPr lang="en-US" sz="2400" dirty="0" smtClean="0">
                <a:latin typeface="Times New Roman" pitchFamily="18" charset="0"/>
                <a:cs typeface="Times New Roman" pitchFamily="18" charset="0"/>
              </a:rPr>
              <a:t>Spy Ring from </a:t>
            </a:r>
          </a:p>
          <a:p>
            <a:r>
              <a:rPr lang="en-US" sz="2400" dirty="0" smtClean="0">
                <a:latin typeface="Times New Roman" pitchFamily="18" charset="0"/>
                <a:cs typeface="Times New Roman" pitchFamily="18" charset="0"/>
              </a:rPr>
              <a:t>1778.</a:t>
            </a:r>
            <a:endParaRPr lang="en-US" sz="2400" dirty="0">
              <a:latin typeface="Times New Roman" pitchFamily="18" charset="0"/>
              <a:cs typeface="Times New Roman"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4019550"/>
            <a:ext cx="1800224" cy="1915953"/>
          </a:xfrm>
          <a:prstGeom prst="rect">
            <a:avLst/>
          </a:prstGeom>
        </p:spPr>
      </p:pic>
      <p:sp>
        <p:nvSpPr>
          <p:cNvPr id="9" name="TextBox 8"/>
          <p:cNvSpPr txBox="1"/>
          <p:nvPr/>
        </p:nvSpPr>
        <p:spPr>
          <a:xfrm>
            <a:off x="2286000" y="3825240"/>
            <a:ext cx="1769587" cy="2308324"/>
          </a:xfrm>
          <a:prstGeom prst="rect">
            <a:avLst/>
          </a:prstGeom>
          <a:noFill/>
        </p:spPr>
        <p:txBody>
          <a:bodyPr wrap="none" rtlCol="0">
            <a:spAutoFit/>
          </a:bodyPr>
          <a:lstStyle/>
          <a:p>
            <a:r>
              <a:rPr lang="en-US" sz="2400" dirty="0" smtClean="0">
                <a:solidFill>
                  <a:srgbClr val="FFC000"/>
                </a:solidFill>
                <a:latin typeface="Times New Roman" pitchFamily="18" charset="0"/>
                <a:cs typeface="Times New Roman" pitchFamily="18" charset="0"/>
              </a:rPr>
              <a:t>Abraham</a:t>
            </a:r>
          </a:p>
          <a:p>
            <a:r>
              <a:rPr lang="en-US" sz="2400" dirty="0" smtClean="0">
                <a:solidFill>
                  <a:srgbClr val="FFC000"/>
                </a:solidFill>
                <a:latin typeface="Times New Roman" pitchFamily="18" charset="0"/>
                <a:cs typeface="Times New Roman" pitchFamily="18" charset="0"/>
              </a:rPr>
              <a:t>Woodhull –</a:t>
            </a:r>
          </a:p>
          <a:p>
            <a:r>
              <a:rPr lang="en-US" sz="2400" dirty="0" smtClean="0">
                <a:latin typeface="Times New Roman" pitchFamily="18" charset="0"/>
                <a:cs typeface="Times New Roman" pitchFamily="18" charset="0"/>
              </a:rPr>
              <a:t>“Culper, Sr.”</a:t>
            </a:r>
          </a:p>
          <a:p>
            <a:r>
              <a:rPr lang="en-US" sz="2400" dirty="0">
                <a:latin typeface="Times New Roman" pitchFamily="18" charset="0"/>
                <a:cs typeface="Times New Roman" pitchFamily="18" charset="0"/>
              </a:rPr>
              <a:t>o</a:t>
            </a:r>
            <a:r>
              <a:rPr lang="en-US" sz="2400" dirty="0" smtClean="0">
                <a:latin typeface="Times New Roman" pitchFamily="18" charset="0"/>
                <a:cs typeface="Times New Roman" pitchFamily="18" charset="0"/>
              </a:rPr>
              <a:t>perated on</a:t>
            </a:r>
            <a:endParaRPr lang="en-US" sz="2400" dirty="0">
              <a:latin typeface="Times New Roman" pitchFamily="18" charset="0"/>
              <a:cs typeface="Times New Roman" pitchFamily="18" charset="0"/>
            </a:endParaRPr>
          </a:p>
          <a:p>
            <a:r>
              <a:rPr lang="en-US" sz="2400" dirty="0" smtClean="0">
                <a:latin typeface="Times New Roman" pitchFamily="18" charset="0"/>
                <a:cs typeface="Times New Roman" pitchFamily="18" charset="0"/>
              </a:rPr>
              <a:t>Long Island,</a:t>
            </a:r>
          </a:p>
          <a:p>
            <a:r>
              <a:rPr lang="en-US" sz="2400" dirty="0">
                <a:latin typeface="Times New Roman" pitchFamily="18" charset="0"/>
                <a:cs typeface="Times New Roman" pitchFamily="18" charset="0"/>
              </a:rPr>
              <a:t>w</a:t>
            </a:r>
            <a:r>
              <a:rPr lang="en-US" sz="2400" dirty="0" smtClean="0">
                <a:latin typeface="Times New Roman" pitchFamily="18" charset="0"/>
                <a:cs typeface="Times New Roman" pitchFamily="18" charset="0"/>
              </a:rPr>
              <a:t>hile…</a:t>
            </a: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3400" y="4019550"/>
            <a:ext cx="1781175" cy="1915953"/>
          </a:xfrm>
          <a:prstGeom prst="rect">
            <a:avLst/>
          </a:prstGeom>
        </p:spPr>
      </p:pic>
      <p:sp>
        <p:nvSpPr>
          <p:cNvPr id="11" name="TextBox 10"/>
          <p:cNvSpPr txBox="1"/>
          <p:nvPr/>
        </p:nvSpPr>
        <p:spPr>
          <a:xfrm>
            <a:off x="6141530" y="3870960"/>
            <a:ext cx="2174313" cy="2308324"/>
          </a:xfrm>
          <a:prstGeom prst="rect">
            <a:avLst/>
          </a:prstGeom>
          <a:noFill/>
        </p:spPr>
        <p:txBody>
          <a:bodyPr wrap="none" rtlCol="0">
            <a:spAutoFit/>
          </a:bodyPr>
          <a:lstStyle/>
          <a:p>
            <a:r>
              <a:rPr lang="en-US" sz="2400" dirty="0" smtClean="0">
                <a:solidFill>
                  <a:srgbClr val="FFC000"/>
                </a:solidFill>
                <a:latin typeface="Times New Roman" pitchFamily="18" charset="0"/>
                <a:cs typeface="Times New Roman" pitchFamily="18" charset="0"/>
              </a:rPr>
              <a:t>Robert</a:t>
            </a:r>
          </a:p>
          <a:p>
            <a:r>
              <a:rPr lang="en-US" sz="2400" dirty="0" smtClean="0">
                <a:solidFill>
                  <a:srgbClr val="FFC000"/>
                </a:solidFill>
                <a:latin typeface="Times New Roman" pitchFamily="18" charset="0"/>
                <a:cs typeface="Times New Roman" pitchFamily="18" charset="0"/>
              </a:rPr>
              <a:t>Townsend –</a:t>
            </a:r>
          </a:p>
          <a:p>
            <a:r>
              <a:rPr lang="en-US" sz="2400" dirty="0" smtClean="0">
                <a:latin typeface="Times New Roman" pitchFamily="18" charset="0"/>
                <a:cs typeface="Times New Roman" pitchFamily="18" charset="0"/>
              </a:rPr>
              <a:t>“Culper, Jr.”</a:t>
            </a:r>
          </a:p>
          <a:p>
            <a:r>
              <a:rPr lang="en-US" sz="2400" dirty="0">
                <a:latin typeface="Times New Roman" pitchFamily="18" charset="0"/>
                <a:cs typeface="Times New Roman" pitchFamily="18" charset="0"/>
              </a:rPr>
              <a:t>o</a:t>
            </a:r>
            <a:r>
              <a:rPr lang="en-US" sz="2400" dirty="0" smtClean="0">
                <a:latin typeface="Times New Roman" pitchFamily="18" charset="0"/>
                <a:cs typeface="Times New Roman" pitchFamily="18" charset="0"/>
              </a:rPr>
              <a:t>perated in </a:t>
            </a:r>
          </a:p>
          <a:p>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nd </a:t>
            </a:r>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round</a:t>
            </a:r>
          </a:p>
          <a:p>
            <a:r>
              <a:rPr lang="en-US" sz="2400" dirty="0" smtClean="0">
                <a:latin typeface="Times New Roman" pitchFamily="18" charset="0"/>
                <a:cs typeface="Times New Roman" pitchFamily="18" charset="0"/>
              </a:rPr>
              <a:t>New York City. </a:t>
            </a:r>
            <a:endParaRPr lang="en-US" sz="24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DCC7E039-3C89-4DC3-BA88-9DDE2334C5A3}" type="slidenum">
              <a:rPr lang="en-US" smtClean="0"/>
              <a:t>47</a:t>
            </a:fld>
            <a:endParaRPr lang="en-US" dirty="0"/>
          </a:p>
        </p:txBody>
      </p:sp>
    </p:spTree>
    <p:extLst>
      <p:ext uri="{BB962C8B-B14F-4D97-AF65-F5344CB8AC3E}">
        <p14:creationId xmlns:p14="http://schemas.microsoft.com/office/powerpoint/2010/main" val="22714927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52850"/>
            <a:ext cx="1664970" cy="2190750"/>
          </a:xfrm>
          <a:prstGeom prst="rect">
            <a:avLst/>
          </a:prstGeom>
        </p:spPr>
      </p:pic>
      <p:sp>
        <p:nvSpPr>
          <p:cNvPr id="4" name="TextBox 3"/>
          <p:cNvSpPr txBox="1"/>
          <p:nvPr/>
        </p:nvSpPr>
        <p:spPr>
          <a:xfrm>
            <a:off x="2133600" y="3368040"/>
            <a:ext cx="2097049" cy="3046988"/>
          </a:xfrm>
          <a:prstGeom prst="rect">
            <a:avLst/>
          </a:prstGeom>
          <a:noFill/>
        </p:spPr>
        <p:txBody>
          <a:bodyPr wrap="none" rtlCol="0">
            <a:spAutoFit/>
          </a:bodyPr>
          <a:lstStyle/>
          <a:p>
            <a:r>
              <a:rPr lang="en-US" sz="2400" b="1" dirty="0" smtClean="0">
                <a:latin typeface="Times New Roman" pitchFamily="18" charset="0"/>
                <a:cs typeface="Times New Roman" pitchFamily="18" charset="0"/>
              </a:rPr>
              <a:t>Female agents</a:t>
            </a:r>
          </a:p>
          <a:p>
            <a:r>
              <a:rPr lang="en-US" sz="2400" b="1" dirty="0">
                <a:latin typeface="Times New Roman" pitchFamily="18" charset="0"/>
                <a:cs typeface="Times New Roman" pitchFamily="18" charset="0"/>
              </a:rPr>
              <a:t>s</a:t>
            </a:r>
            <a:r>
              <a:rPr lang="en-US" sz="2400" b="1" dirty="0" smtClean="0">
                <a:latin typeface="Times New Roman" pitchFamily="18" charset="0"/>
                <a:cs typeface="Times New Roman" pitchFamily="18" charset="0"/>
              </a:rPr>
              <a:t>uch as</a:t>
            </a:r>
          </a:p>
          <a:p>
            <a:r>
              <a:rPr lang="en-US" sz="2400" b="1" dirty="0" smtClean="0">
                <a:solidFill>
                  <a:srgbClr val="FFFF00"/>
                </a:solidFill>
                <a:latin typeface="Times New Roman" pitchFamily="18" charset="0"/>
                <a:cs typeface="Times New Roman" pitchFamily="18" charset="0"/>
              </a:rPr>
              <a:t>Anna Strong</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hen sent coded</a:t>
            </a:r>
          </a:p>
          <a:p>
            <a:r>
              <a:rPr lang="en-US" sz="2400" dirty="0">
                <a:latin typeface="Times New Roman" pitchFamily="18" charset="0"/>
                <a:cs typeface="Times New Roman" pitchFamily="18" charset="0"/>
              </a:rPr>
              <a:t>i</a:t>
            </a:r>
            <a:r>
              <a:rPr lang="en-US" sz="2400" dirty="0" smtClean="0">
                <a:latin typeface="Times New Roman" pitchFamily="18" charset="0"/>
                <a:cs typeface="Times New Roman" pitchFamily="18" charset="0"/>
              </a:rPr>
              <a:t>nformation</a:t>
            </a:r>
            <a:r>
              <a:rPr lang="en-US" sz="2400" dirty="0" smtClean="0">
                <a:latin typeface="Times New Roman" pitchFamily="18" charset="0"/>
                <a:cs typeface="Times New Roman" pitchFamily="18" charset="0"/>
              </a:rPr>
              <a:t>, </a:t>
            </a:r>
          </a:p>
          <a:p>
            <a:r>
              <a:rPr lang="en-US" sz="2400" dirty="0" smtClean="0">
                <a:latin typeface="Times New Roman" pitchFamily="18" charset="0"/>
                <a:cs typeface="Times New Roman" pitchFamily="18" charset="0"/>
              </a:rPr>
              <a:t>perhaps via </a:t>
            </a:r>
          </a:p>
          <a:p>
            <a:r>
              <a:rPr lang="en-US" sz="2400" dirty="0" smtClean="0">
                <a:latin typeface="Times New Roman" pitchFamily="18" charset="0"/>
                <a:cs typeface="Times New Roman" pitchFamily="18" charset="0"/>
              </a:rPr>
              <a:t>hanging</a:t>
            </a:r>
          </a:p>
          <a:p>
            <a:r>
              <a:rPr lang="en-US" sz="2400" dirty="0">
                <a:latin typeface="Times New Roman" pitchFamily="18" charset="0"/>
                <a:cs typeface="Times New Roman" pitchFamily="18" charset="0"/>
              </a:rPr>
              <a:t>l</a:t>
            </a:r>
            <a:r>
              <a:rPr lang="en-US" sz="2400" dirty="0" smtClean="0">
                <a:latin typeface="Times New Roman" pitchFamily="18" charset="0"/>
                <a:cs typeface="Times New Roman" pitchFamily="18" charset="0"/>
              </a:rPr>
              <a:t>aundry for…</a:t>
            </a:r>
            <a:endParaRPr lang="en-US" sz="2400" dirty="0">
              <a:latin typeface="Times New Roman" pitchFamily="18" charset="0"/>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781050"/>
            <a:ext cx="2857500" cy="2266950"/>
          </a:xfrm>
          <a:prstGeom prst="rect">
            <a:avLst/>
          </a:prstGeom>
        </p:spPr>
      </p:pic>
      <p:sp>
        <p:nvSpPr>
          <p:cNvPr id="6" name="TextBox 5"/>
          <p:cNvSpPr txBox="1"/>
          <p:nvPr/>
        </p:nvSpPr>
        <p:spPr>
          <a:xfrm>
            <a:off x="3318575" y="1238071"/>
            <a:ext cx="2064989" cy="1200329"/>
          </a:xfrm>
          <a:prstGeom prst="rect">
            <a:avLst/>
          </a:prstGeom>
          <a:noFill/>
        </p:spPr>
        <p:txBody>
          <a:bodyPr wrap="none" rtlCol="0">
            <a:spAutoFit/>
          </a:bodyPr>
          <a:lstStyle/>
          <a:p>
            <a:r>
              <a:rPr lang="en-US" sz="2400" b="1" dirty="0" smtClean="0">
                <a:solidFill>
                  <a:srgbClr val="FFFF00"/>
                </a:solidFill>
                <a:latin typeface="Times New Roman" pitchFamily="18" charset="0"/>
                <a:cs typeface="Times New Roman" pitchFamily="18" charset="0"/>
              </a:rPr>
              <a:t>Spies</a:t>
            </a:r>
            <a:r>
              <a:rPr lang="en-US" sz="2400" dirty="0" smtClean="0">
                <a:latin typeface="Times New Roman" pitchFamily="18" charset="0"/>
                <a:cs typeface="Times New Roman" pitchFamily="18" charset="0"/>
              </a:rPr>
              <a:t> gathered</a:t>
            </a:r>
          </a:p>
          <a:p>
            <a:r>
              <a:rPr lang="en-US" sz="2400" dirty="0">
                <a:latin typeface="Times New Roman" pitchFamily="18" charset="0"/>
                <a:cs typeface="Times New Roman" pitchFamily="18" charset="0"/>
              </a:rPr>
              <a:t>i</a:t>
            </a:r>
            <a:r>
              <a:rPr lang="en-US" sz="2400" dirty="0" smtClean="0">
                <a:latin typeface="Times New Roman" pitchFamily="18" charset="0"/>
                <a:cs typeface="Times New Roman" pitchFamily="18" charset="0"/>
              </a:rPr>
              <a:t>nformation on</a:t>
            </a:r>
          </a:p>
          <a:p>
            <a:r>
              <a:rPr lang="en-US" sz="2400" dirty="0" smtClean="0">
                <a:latin typeface="Times New Roman" pitchFamily="18" charset="0"/>
                <a:cs typeface="Times New Roman" pitchFamily="18" charset="0"/>
              </a:rPr>
              <a:t>LI &amp; in NYC...</a:t>
            </a:r>
            <a:endParaRPr lang="en-US" sz="2400" dirty="0">
              <a:latin typeface="Times New Roman" pitchFamily="18" charset="0"/>
              <a:cs typeface="Times New Roman" pitchFamily="18" charset="0"/>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6312" y="647700"/>
            <a:ext cx="1657350" cy="2857500"/>
          </a:xfrm>
          <a:prstGeom prst="rect">
            <a:avLst/>
          </a:prstGeom>
        </p:spPr>
      </p:pic>
      <p:sp>
        <p:nvSpPr>
          <p:cNvPr id="8" name="TextBox 7"/>
          <p:cNvSpPr txBox="1"/>
          <p:nvPr/>
        </p:nvSpPr>
        <p:spPr>
          <a:xfrm>
            <a:off x="7025898" y="922556"/>
            <a:ext cx="1943161" cy="2308324"/>
          </a:xfrm>
          <a:prstGeom prst="rect">
            <a:avLst/>
          </a:prstGeom>
          <a:noFill/>
        </p:spPr>
        <p:txBody>
          <a:bodyPr wrap="none" rtlCol="0">
            <a:spAutoFit/>
          </a:bodyPr>
          <a:lstStyle/>
          <a:p>
            <a:r>
              <a:rPr lang="en-US" sz="2400" b="1" dirty="0" smtClean="0">
                <a:solidFill>
                  <a:srgbClr val="FFFF00"/>
                </a:solidFill>
                <a:latin typeface="Times New Roman" pitchFamily="18" charset="0"/>
                <a:cs typeface="Times New Roman" pitchFamily="18" charset="0"/>
              </a:rPr>
              <a:t>Information</a:t>
            </a:r>
          </a:p>
          <a:p>
            <a:r>
              <a:rPr lang="en-US" sz="2400" dirty="0">
                <a:latin typeface="Times New Roman" pitchFamily="18" charset="0"/>
                <a:cs typeface="Times New Roman" pitchFamily="18" charset="0"/>
              </a:rPr>
              <a:t>p</a:t>
            </a:r>
            <a:r>
              <a:rPr lang="en-US" sz="2400" dirty="0" smtClean="0">
                <a:latin typeface="Times New Roman" pitchFamily="18" charset="0"/>
                <a:cs typeface="Times New Roman" pitchFamily="18" charset="0"/>
              </a:rPr>
              <a:t>assed in </a:t>
            </a:r>
          </a:p>
          <a:p>
            <a:r>
              <a:rPr lang="en-US" sz="2400" dirty="0" smtClean="0">
                <a:latin typeface="Times New Roman" pitchFamily="18" charset="0"/>
                <a:cs typeface="Times New Roman" pitchFamily="18" charset="0"/>
              </a:rPr>
              <a:t>code or by </a:t>
            </a:r>
          </a:p>
          <a:p>
            <a:r>
              <a:rPr lang="en-US" sz="2400" dirty="0" smtClean="0">
                <a:latin typeface="Times New Roman" pitchFamily="18" charset="0"/>
                <a:cs typeface="Times New Roman" pitchFamily="18" charset="0"/>
              </a:rPr>
              <a:t>messages</a:t>
            </a:r>
          </a:p>
          <a:p>
            <a:r>
              <a:rPr lang="en-US" sz="2400" dirty="0">
                <a:latin typeface="Times New Roman" pitchFamily="18" charset="0"/>
                <a:cs typeface="Times New Roman" pitchFamily="18" charset="0"/>
              </a:rPr>
              <a:t>w</a:t>
            </a:r>
            <a:r>
              <a:rPr lang="en-US" sz="2400" dirty="0" smtClean="0">
                <a:latin typeface="Times New Roman" pitchFamily="18" charset="0"/>
                <a:cs typeface="Times New Roman" pitchFamily="18" charset="0"/>
              </a:rPr>
              <a:t>ritten in</a:t>
            </a:r>
          </a:p>
          <a:p>
            <a:r>
              <a:rPr lang="en-US" sz="2400" dirty="0">
                <a:latin typeface="Times New Roman" pitchFamily="18" charset="0"/>
                <a:cs typeface="Times New Roman" pitchFamily="18" charset="0"/>
              </a:rPr>
              <a:t>i</a:t>
            </a:r>
            <a:r>
              <a:rPr lang="en-US" sz="2400" dirty="0" smtClean="0">
                <a:latin typeface="Times New Roman" pitchFamily="18" charset="0"/>
                <a:cs typeface="Times New Roman" pitchFamily="18" charset="0"/>
              </a:rPr>
              <a:t>nvisible ink...</a:t>
            </a:r>
          </a:p>
        </p:txBody>
      </p:sp>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7898"/>
          <a:stretch/>
        </p:blipFill>
        <p:spPr>
          <a:xfrm>
            <a:off x="4495800" y="3744877"/>
            <a:ext cx="2194560" cy="2198723"/>
          </a:xfrm>
          <a:prstGeom prst="rect">
            <a:avLst/>
          </a:prstGeom>
        </p:spPr>
      </p:pic>
      <p:sp>
        <p:nvSpPr>
          <p:cNvPr id="10" name="TextBox 9"/>
          <p:cNvSpPr txBox="1"/>
          <p:nvPr/>
        </p:nvSpPr>
        <p:spPr>
          <a:xfrm>
            <a:off x="6705600" y="4069140"/>
            <a:ext cx="2162067" cy="1569660"/>
          </a:xfrm>
          <a:prstGeom prst="rect">
            <a:avLst/>
          </a:prstGeom>
          <a:noFill/>
        </p:spPr>
        <p:txBody>
          <a:bodyPr wrap="none" rtlCol="0">
            <a:spAutoFit/>
          </a:bodyPr>
          <a:lstStyle/>
          <a:p>
            <a:r>
              <a:rPr lang="en-US" sz="2400" b="1" dirty="0" smtClean="0">
                <a:solidFill>
                  <a:srgbClr val="FFFF00"/>
                </a:solidFill>
                <a:latin typeface="Times New Roman" pitchFamily="18" charset="0"/>
                <a:cs typeface="Times New Roman" pitchFamily="18" charset="0"/>
              </a:rPr>
              <a:t>Capt. Caleb</a:t>
            </a:r>
          </a:p>
          <a:p>
            <a:r>
              <a:rPr lang="en-US" sz="2400" b="1" dirty="0" smtClean="0">
                <a:solidFill>
                  <a:srgbClr val="FFFF00"/>
                </a:solidFill>
                <a:latin typeface="Times New Roman" pitchFamily="18" charset="0"/>
                <a:cs typeface="Times New Roman" pitchFamily="18" charset="0"/>
              </a:rPr>
              <a:t>Brewster </a:t>
            </a:r>
            <a:r>
              <a:rPr lang="en-US" sz="2400" dirty="0" smtClean="0">
                <a:latin typeface="Times New Roman" pitchFamily="18" charset="0"/>
                <a:cs typeface="Times New Roman" pitchFamily="18" charset="0"/>
              </a:rPr>
              <a:t>– spy,</a:t>
            </a:r>
          </a:p>
          <a:p>
            <a:r>
              <a:rPr lang="en-US" sz="2400" dirty="0">
                <a:latin typeface="Times New Roman" pitchFamily="18" charset="0"/>
                <a:cs typeface="Times New Roman" pitchFamily="18" charset="0"/>
              </a:rPr>
              <a:t>w</a:t>
            </a:r>
            <a:r>
              <a:rPr lang="en-US" sz="2400" dirty="0" smtClean="0">
                <a:latin typeface="Times New Roman" pitchFamily="18" charset="0"/>
                <a:cs typeface="Times New Roman" pitchFamily="18" charset="0"/>
              </a:rPr>
              <a:t>haleboat-man</a:t>
            </a:r>
          </a:p>
          <a:p>
            <a:r>
              <a:rPr lang="en-US" sz="2400" dirty="0" smtClean="0">
                <a:latin typeface="Times New Roman" pitchFamily="18" charset="0"/>
                <a:cs typeface="Times New Roman" pitchFamily="18" charset="0"/>
              </a:rPr>
              <a:t>&amp; privateer.</a:t>
            </a:r>
            <a:endParaRPr lang="en-US"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48</a:t>
            </a:fld>
            <a:endParaRPr lang="en-US" dirty="0"/>
          </a:p>
        </p:txBody>
      </p:sp>
    </p:spTree>
    <p:extLst>
      <p:ext uri="{BB962C8B-B14F-4D97-AF65-F5344CB8AC3E}">
        <p14:creationId xmlns:p14="http://schemas.microsoft.com/office/powerpoint/2010/main" val="182379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800100"/>
            <a:ext cx="1981200" cy="2476500"/>
          </a:xfrm>
          <a:prstGeom prst="rect">
            <a:avLst/>
          </a:prstGeom>
        </p:spPr>
      </p:pic>
      <p:sp>
        <p:nvSpPr>
          <p:cNvPr id="4" name="TextBox 3"/>
          <p:cNvSpPr txBox="1"/>
          <p:nvPr/>
        </p:nvSpPr>
        <p:spPr>
          <a:xfrm>
            <a:off x="2743200" y="1249680"/>
            <a:ext cx="2284600" cy="1569660"/>
          </a:xfrm>
          <a:prstGeom prst="rect">
            <a:avLst/>
          </a:prstGeom>
          <a:noFill/>
        </p:spPr>
        <p:txBody>
          <a:bodyPr wrap="none" rtlCol="0">
            <a:spAutoFit/>
          </a:bodyPr>
          <a:lstStyle/>
          <a:p>
            <a:r>
              <a:rPr lang="en-US" sz="2400" b="1" dirty="0" smtClean="0">
                <a:solidFill>
                  <a:srgbClr val="FFFF00"/>
                </a:solidFill>
                <a:latin typeface="Times New Roman" pitchFamily="18" charset="0"/>
                <a:cs typeface="Times New Roman" pitchFamily="18" charset="0"/>
              </a:rPr>
              <a:t>Brewster</a:t>
            </a:r>
            <a:r>
              <a:rPr lang="en-US" sz="2400" dirty="0" smtClean="0">
                <a:latin typeface="Times New Roman" pitchFamily="18" charset="0"/>
                <a:cs typeface="Times New Roman" pitchFamily="18" charset="0"/>
              </a:rPr>
              <a:t> would</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hen transmit</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 intelligence</a:t>
            </a: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ack to…</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5555" t="-1" b="29119"/>
          <a:stretch/>
        </p:blipFill>
        <p:spPr>
          <a:xfrm flipH="1">
            <a:off x="5181600" y="857250"/>
            <a:ext cx="1737361" cy="2145030"/>
          </a:xfrm>
          <a:prstGeom prst="rect">
            <a:avLst/>
          </a:prstGeom>
        </p:spPr>
      </p:pic>
      <p:sp>
        <p:nvSpPr>
          <p:cNvPr id="7" name="TextBox 6"/>
          <p:cNvSpPr txBox="1"/>
          <p:nvPr/>
        </p:nvSpPr>
        <p:spPr>
          <a:xfrm>
            <a:off x="6934200" y="1314271"/>
            <a:ext cx="1919949" cy="1200329"/>
          </a:xfrm>
          <a:prstGeom prst="rect">
            <a:avLst/>
          </a:prstGeom>
          <a:noFill/>
        </p:spPr>
        <p:txBody>
          <a:bodyPr wrap="none" rtlCol="0">
            <a:spAutoFit/>
          </a:bodyPr>
          <a:lstStyle/>
          <a:p>
            <a:r>
              <a:rPr lang="en-US" sz="2400" dirty="0" smtClean="0">
                <a:latin typeface="Times New Roman" pitchFamily="18" charset="0"/>
                <a:cs typeface="Times New Roman" pitchFamily="18" charset="0"/>
              </a:rPr>
              <a:t>…</a:t>
            </a:r>
            <a:r>
              <a:rPr lang="en-US" sz="2400" b="1" dirty="0" smtClean="0">
                <a:solidFill>
                  <a:srgbClr val="FFFF00"/>
                </a:solidFill>
                <a:latin typeface="Times New Roman" pitchFamily="18" charset="0"/>
                <a:cs typeface="Times New Roman" pitchFamily="18" charset="0"/>
              </a:rPr>
              <a:t>Tallmadge</a:t>
            </a:r>
          </a:p>
          <a:p>
            <a:r>
              <a:rPr lang="en-US" sz="2400" dirty="0" smtClean="0">
                <a:latin typeface="Times New Roman" pitchFamily="18" charset="0"/>
                <a:cs typeface="Times New Roman" pitchFamily="18" charset="0"/>
              </a:rPr>
              <a:t>who would</a:t>
            </a:r>
          </a:p>
          <a:p>
            <a:r>
              <a:rPr lang="en-US" sz="2400" dirty="0" smtClean="0">
                <a:latin typeface="Times New Roman" pitchFamily="18" charset="0"/>
                <a:cs typeface="Times New Roman" pitchFamily="18" charset="0"/>
              </a:rPr>
              <a:t>organize…</a:t>
            </a:r>
            <a:endParaRPr lang="en-US" sz="2400" dirty="0">
              <a:latin typeface="Times New Roman" pitchFamily="18" charset="0"/>
              <a:cs typeface="Times New Roman" pitchFamily="18" charset="0"/>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0" y="3962400"/>
            <a:ext cx="2540000" cy="1981200"/>
          </a:xfrm>
          <a:prstGeom prst="rect">
            <a:avLst/>
          </a:prstGeom>
        </p:spPr>
      </p:pic>
      <p:sp>
        <p:nvSpPr>
          <p:cNvPr id="9" name="TextBox 8"/>
          <p:cNvSpPr txBox="1"/>
          <p:nvPr/>
        </p:nvSpPr>
        <p:spPr>
          <a:xfrm>
            <a:off x="3337302" y="4362271"/>
            <a:ext cx="1236236" cy="1200329"/>
          </a:xfrm>
          <a:prstGeom prst="rect">
            <a:avLst/>
          </a:prstGeom>
          <a:noFill/>
        </p:spPr>
        <p:txBody>
          <a:bodyPr wrap="none" rtlCol="0">
            <a:spAutoFit/>
          </a:bodyPr>
          <a:lstStyle/>
          <a:p>
            <a:r>
              <a:rPr lang="en-US" sz="2400" dirty="0" smtClean="0">
                <a:latin typeface="Times New Roman" pitchFamily="18" charset="0"/>
                <a:cs typeface="Times New Roman" pitchFamily="18" charset="0"/>
              </a:rPr>
              <a:t>…</a:t>
            </a:r>
            <a:r>
              <a:rPr lang="en-US" sz="2400" b="1" dirty="0" smtClean="0">
                <a:solidFill>
                  <a:srgbClr val="FFFF00"/>
                </a:solidFill>
                <a:latin typeface="Times New Roman" pitchFamily="18" charset="0"/>
                <a:cs typeface="Times New Roman" pitchFamily="18" charset="0"/>
              </a:rPr>
              <a:t>raids </a:t>
            </a:r>
          </a:p>
          <a:p>
            <a:r>
              <a:rPr lang="en-US" sz="2400" dirty="0">
                <a:latin typeface="Times New Roman" pitchFamily="18" charset="0"/>
                <a:cs typeface="Times New Roman" pitchFamily="18" charset="0"/>
              </a:rPr>
              <a:t>o</a:t>
            </a:r>
            <a:r>
              <a:rPr lang="en-US" sz="2400" dirty="0" smtClean="0">
                <a:latin typeface="Times New Roman" pitchFamily="18" charset="0"/>
                <a:cs typeface="Times New Roman" pitchFamily="18" charset="0"/>
              </a:rPr>
              <a:t>n LI</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o…</a:t>
            </a:r>
            <a:endParaRPr lang="en-US" sz="2400" dirty="0">
              <a:latin typeface="Times New Roman" pitchFamily="18" charset="0"/>
              <a:cs typeface="Times New Roman"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3926769"/>
            <a:ext cx="2566207" cy="2245431"/>
          </a:xfrm>
          <a:prstGeom prst="rect">
            <a:avLst/>
          </a:prstGeom>
        </p:spPr>
      </p:pic>
      <p:sp>
        <p:nvSpPr>
          <p:cNvPr id="11" name="TextBox 10"/>
          <p:cNvSpPr txBox="1"/>
          <p:nvPr/>
        </p:nvSpPr>
        <p:spPr>
          <a:xfrm>
            <a:off x="7086600" y="4080808"/>
            <a:ext cx="1848583" cy="1938992"/>
          </a:xfrm>
          <a:prstGeom prst="rect">
            <a:avLst/>
          </a:prstGeom>
          <a:noFill/>
        </p:spPr>
        <p:txBody>
          <a:bodyPr wrap="none" rtlCol="0">
            <a:spAutoFit/>
          </a:bodyPr>
          <a:lstStyle/>
          <a:p>
            <a:r>
              <a:rPr lang="en-US" sz="2400" dirty="0" smtClean="0">
                <a:latin typeface="Times New Roman" pitchFamily="18" charset="0"/>
                <a:cs typeface="Times New Roman" pitchFamily="18" charset="0"/>
              </a:rPr>
              <a:t>…</a:t>
            </a:r>
            <a:r>
              <a:rPr lang="en-US" sz="2400" b="1" dirty="0" smtClean="0">
                <a:solidFill>
                  <a:srgbClr val="FFFF00"/>
                </a:solidFill>
                <a:latin typeface="Times New Roman" pitchFamily="18" charset="0"/>
                <a:cs typeface="Times New Roman" pitchFamily="18" charset="0"/>
              </a:rPr>
              <a:t>destroy</a:t>
            </a:r>
          </a:p>
          <a:p>
            <a:r>
              <a:rPr lang="en-US" sz="2400" dirty="0" smtClean="0">
                <a:latin typeface="Times New Roman" pitchFamily="18" charset="0"/>
                <a:cs typeface="Times New Roman" pitchFamily="18" charset="0"/>
              </a:rPr>
              <a:t>British </a:t>
            </a:r>
          </a:p>
          <a:p>
            <a:r>
              <a:rPr lang="en-US" sz="2400" dirty="0" smtClean="0">
                <a:latin typeface="Times New Roman" pitchFamily="18" charset="0"/>
                <a:cs typeface="Times New Roman" pitchFamily="18" charset="0"/>
              </a:rPr>
              <a:t>supplies</a:t>
            </a:r>
          </a:p>
          <a:p>
            <a:r>
              <a:rPr lang="en-US" sz="2400" dirty="0" smtClean="0">
                <a:latin typeface="Times New Roman" pitchFamily="18" charset="0"/>
                <a:cs typeface="Times New Roman" pitchFamily="18" charset="0"/>
              </a:rPr>
              <a:t>and </a:t>
            </a:r>
          </a:p>
          <a:p>
            <a:r>
              <a:rPr lang="en-US" sz="2400" dirty="0">
                <a:latin typeface="Times New Roman" pitchFamily="18" charset="0"/>
                <a:cs typeface="Times New Roman" pitchFamily="18" charset="0"/>
              </a:rPr>
              <a:t>f</a:t>
            </a:r>
            <a:r>
              <a:rPr lang="en-US" sz="2400" dirty="0" smtClean="0">
                <a:latin typeface="Times New Roman" pitchFamily="18" charset="0"/>
                <a:cs typeface="Times New Roman" pitchFamily="18" charset="0"/>
              </a:rPr>
              <a:t>ortifications.</a:t>
            </a:r>
            <a:endParaRPr lang="en-US"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49</a:t>
            </a:fld>
            <a:endParaRPr lang="en-US" dirty="0"/>
          </a:p>
        </p:txBody>
      </p:sp>
    </p:spTree>
    <p:extLst>
      <p:ext uri="{BB962C8B-B14F-4D97-AF65-F5344CB8AC3E}">
        <p14:creationId xmlns:p14="http://schemas.microsoft.com/office/powerpoint/2010/main" val="41400687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6630"/>
            <a:ext cx="8229600" cy="1143000"/>
          </a:xfrm>
        </p:spPr>
        <p:txBody>
          <a:bodyPr>
            <a:normAutofit/>
          </a:bodyPr>
          <a:lstStyle/>
          <a:p>
            <a:r>
              <a:rPr lang="en-US" sz="4800"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Things in which the 2</a:t>
            </a:r>
            <a:r>
              <a:rPr lang="en-US" sz="4800" i="1" baseline="30000"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nd</a:t>
            </a:r>
            <a:r>
              <a:rPr lang="en-US" sz="4800"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 was 1</a:t>
            </a:r>
            <a:r>
              <a:rPr lang="en-US" sz="4800" i="1" baseline="30000"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st</a:t>
            </a:r>
            <a:r>
              <a:rPr lang="en-US" sz="4800"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a:t>
            </a:r>
            <a:endParaRPr lang="en-US" sz="4800" i="1"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3" name="Content Placeholder 2"/>
          <p:cNvSpPr>
            <a:spLocks noGrp="1"/>
          </p:cNvSpPr>
          <p:nvPr>
            <p:ph idx="1"/>
          </p:nvPr>
        </p:nvSpPr>
        <p:spPr>
          <a:xfrm>
            <a:off x="96424" y="2305853"/>
            <a:ext cx="4932776" cy="589747"/>
          </a:xfrm>
        </p:spPr>
        <p:txBody>
          <a:bodyPr>
            <a:noAutofit/>
          </a:bodyPr>
          <a:lstStyle/>
          <a:p>
            <a:pPr marL="922338" indent="-457200"/>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First</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“Pony Express”.</a:t>
            </a:r>
            <a:endParaRPr lang="en-US" sz="1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60448" y="4277380"/>
            <a:ext cx="6699526" cy="523220"/>
          </a:xfrm>
          <a:prstGeom prst="rect">
            <a:avLst/>
          </a:prstGeom>
          <a:noFill/>
        </p:spPr>
        <p:txBody>
          <a:bodyPr wrap="none" rtlCol="0">
            <a:spAutoFit/>
          </a:bodyPr>
          <a:lstStyle/>
          <a:p>
            <a:pPr marL="922338" indent="-457200">
              <a:buFont typeface="Arial" pitchFamily="34" charset="0"/>
              <a:buChar char="•"/>
            </a:pPr>
            <a:r>
              <a:rPr lang="en-US" sz="2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First</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organized U.S. espionage system</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64444" y="5092005"/>
            <a:ext cx="8094203" cy="1384995"/>
          </a:xfrm>
          <a:prstGeom prst="rect">
            <a:avLst/>
          </a:prstGeom>
          <a:noFill/>
        </p:spPr>
        <p:txBody>
          <a:bodyPr wrap="none" rtlCol="0">
            <a:spAutoFit/>
          </a:bodyPr>
          <a:lstStyle/>
          <a:p>
            <a:pPr marL="922338" indent="-457200">
              <a:buFont typeface="Arial" pitchFamily="34" charset="0"/>
              <a:buChar char="•"/>
            </a:pPr>
            <a:r>
              <a:rPr lang="en-US" sz="2800" i="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Achieved victories</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on foot, horseback and at sea</a:t>
            </a:r>
          </a:p>
          <a:p>
            <a:pPr marL="465138"/>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as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whaleboat raiders capturing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British vessels on</a:t>
            </a:r>
          </a:p>
          <a:p>
            <a:pPr marL="465138"/>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Long Island Sound.</a:t>
            </a:r>
            <a:endPar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76200" y="3084493"/>
            <a:ext cx="7462940" cy="954107"/>
          </a:xfrm>
          <a:prstGeom prst="rect">
            <a:avLst/>
          </a:prstGeom>
          <a:noFill/>
        </p:spPr>
        <p:txBody>
          <a:bodyPr wrap="none" rtlCol="0">
            <a:spAutoFit/>
          </a:bodyPr>
          <a:lstStyle/>
          <a:p>
            <a:pPr marL="922337" indent="-457200">
              <a:buFont typeface="Arial" pitchFamily="34" charset="0"/>
              <a:buChar char="•"/>
            </a:pPr>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First</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cavalry charge on American soil at the </a:t>
            </a:r>
            <a:endPar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marL="465138"/>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Battle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of the Flocky</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TextBox 6"/>
          <p:cNvSpPr txBox="1"/>
          <p:nvPr/>
        </p:nvSpPr>
        <p:spPr>
          <a:xfrm>
            <a:off x="76200" y="1524000"/>
            <a:ext cx="7152343" cy="523220"/>
          </a:xfrm>
          <a:prstGeom prst="rect">
            <a:avLst/>
          </a:prstGeom>
          <a:noFill/>
        </p:spPr>
        <p:txBody>
          <a:bodyPr wrap="none" rtlCol="0">
            <a:spAutoFit/>
          </a:bodyPr>
          <a:lstStyle/>
          <a:p>
            <a:pPr marL="922338" indent="-457200">
              <a:buFont typeface="Arial" pitchFamily="34" charset="0"/>
              <a:buChar char="•"/>
            </a:pPr>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First</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commissioned cavalry in US history</a:t>
            </a: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8" name="Slide Number Placeholder 7"/>
          <p:cNvSpPr>
            <a:spLocks noGrp="1"/>
          </p:cNvSpPr>
          <p:nvPr>
            <p:ph type="sldNum" sz="quarter" idx="12"/>
          </p:nvPr>
        </p:nvSpPr>
        <p:spPr/>
        <p:txBody>
          <a:bodyPr/>
          <a:lstStyle/>
          <a:p>
            <a:fld id="{DCC7E039-3C89-4DC3-BA88-9DDE2334C5A3}" type="slidenum">
              <a:rPr lang="en-US" smtClean="0"/>
              <a:t>5</a:t>
            </a:fld>
            <a:endParaRPr lang="en-US" dirty="0"/>
          </a:p>
        </p:txBody>
      </p:sp>
    </p:spTree>
    <p:extLst>
      <p:ext uri="{BB962C8B-B14F-4D97-AF65-F5344CB8AC3E}">
        <p14:creationId xmlns:p14="http://schemas.microsoft.com/office/powerpoint/2010/main" val="329694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26042" y="609600"/>
            <a:ext cx="5157181" cy="2739211"/>
          </a:xfrm>
          <a:prstGeom prst="rect">
            <a:avLst/>
          </a:prstGeom>
          <a:noFill/>
        </p:spPr>
        <p:txBody>
          <a:bodyPr wrap="none" rtlCol="0">
            <a:spAutoFit/>
          </a:bodyPr>
          <a:lstStyle/>
          <a:p>
            <a:r>
              <a:rPr lang="en-US" sz="2800" dirty="0" smtClean="0">
                <a:latin typeface="Times New Roman" pitchFamily="18" charset="0"/>
                <a:cs typeface="Times New Roman" pitchFamily="18" charset="0"/>
              </a:rPr>
              <a:t>It was for actions on one such </a:t>
            </a:r>
          </a:p>
          <a:p>
            <a:r>
              <a:rPr lang="en-US" sz="2800" dirty="0" smtClean="0">
                <a:latin typeface="Times New Roman" pitchFamily="18" charset="0"/>
                <a:cs typeface="Times New Roman" pitchFamily="18" charset="0"/>
              </a:rPr>
              <a:t>Long Island raid that </a:t>
            </a:r>
            <a:r>
              <a:rPr lang="en-US" sz="2800" dirty="0" smtClean="0">
                <a:solidFill>
                  <a:srgbClr val="FFFF00"/>
                </a:solidFill>
                <a:latin typeface="Times New Roman" pitchFamily="18" charset="0"/>
                <a:cs typeface="Times New Roman" pitchFamily="18" charset="0"/>
              </a:rPr>
              <a:t>Sgt. Elijah </a:t>
            </a:r>
          </a:p>
          <a:p>
            <a:r>
              <a:rPr lang="en-US" sz="2800" dirty="0" smtClean="0">
                <a:solidFill>
                  <a:srgbClr val="FFFF00"/>
                </a:solidFill>
                <a:latin typeface="Times New Roman" pitchFamily="18" charset="0"/>
                <a:cs typeface="Times New Roman" pitchFamily="18" charset="0"/>
              </a:rPr>
              <a:t>Churchill </a:t>
            </a:r>
            <a:r>
              <a:rPr lang="en-US" sz="2800" dirty="0" smtClean="0">
                <a:latin typeface="Times New Roman" pitchFamily="18" charset="0"/>
                <a:cs typeface="Times New Roman" pitchFamily="18" charset="0"/>
              </a:rPr>
              <a:t>of the 2LD was awarded</a:t>
            </a:r>
          </a:p>
          <a:p>
            <a:r>
              <a:rPr lang="en-US" sz="3200" dirty="0" smtClean="0">
                <a:solidFill>
                  <a:schemeClr val="bg2">
                    <a:lumMod val="20000"/>
                    <a:lumOff val="80000"/>
                  </a:schemeClr>
                </a:solidFill>
                <a:effectLst>
                  <a:outerShdw blurRad="38100" dist="38100" dir="2700000" algn="tl">
                    <a:srgbClr val="000000">
                      <a:alpha val="43137"/>
                    </a:srgbClr>
                  </a:outerShdw>
                </a:effectLst>
                <a:latin typeface="Times New Roman" pitchFamily="18" charset="0"/>
                <a:cs typeface="Times New Roman" pitchFamily="18" charset="0"/>
              </a:rPr>
              <a:t>The Badge of Military Merit</a:t>
            </a:r>
            <a:r>
              <a:rPr lang="en-US" sz="2800" dirty="0" smtClean="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forerunner to the modern</a:t>
            </a:r>
          </a:p>
          <a:p>
            <a:r>
              <a:rPr lang="en-US" sz="2800" dirty="0" smtClean="0">
                <a:latin typeface="Times New Roman" pitchFamily="18" charset="0"/>
                <a:cs typeface="Times New Roman" pitchFamily="18" charset="0"/>
              </a:rPr>
              <a:t>Congressional Medal of Honor.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558966"/>
            <a:ext cx="3124200" cy="3405379"/>
          </a:xfrm>
          <a:prstGeom prst="rect">
            <a:avLst/>
          </a:prstGeom>
        </p:spPr>
      </p:pic>
      <p:sp>
        <p:nvSpPr>
          <p:cNvPr id="6" name="TextBox 5"/>
          <p:cNvSpPr txBox="1"/>
          <p:nvPr/>
        </p:nvSpPr>
        <p:spPr>
          <a:xfrm>
            <a:off x="944667" y="3200400"/>
            <a:ext cx="2597186" cy="800219"/>
          </a:xfrm>
          <a:prstGeom prst="rect">
            <a:avLst/>
          </a:prstGeom>
          <a:noFill/>
        </p:spPr>
        <p:txBody>
          <a:bodyPr wrap="none" rtlCol="0">
            <a:spAutoFit/>
          </a:bodyPr>
          <a:lstStyle/>
          <a:p>
            <a:pPr algn="ctr"/>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“First Honors” </a:t>
            </a:r>
          </a:p>
          <a:p>
            <a:pPr algn="ctr"/>
            <a:r>
              <a:rPr lang="en-US"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a:t>
            </a:r>
            <a:r>
              <a:rPr lang="en-US"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y Pamela Patrick White</a:t>
            </a:r>
            <a:endParaRPr lang="en-US"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962" y="4010228"/>
            <a:ext cx="3045315" cy="2390572"/>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93360" y="3833914"/>
            <a:ext cx="2069640" cy="2643086"/>
          </a:xfrm>
          <a:prstGeom prst="rect">
            <a:avLst/>
          </a:prstGeom>
        </p:spPr>
      </p:pic>
      <p:sp>
        <p:nvSpPr>
          <p:cNvPr id="10" name="TextBox 9"/>
          <p:cNvSpPr txBox="1"/>
          <p:nvPr/>
        </p:nvSpPr>
        <p:spPr>
          <a:xfrm>
            <a:off x="3798008" y="3568005"/>
            <a:ext cx="2907592" cy="1815882"/>
          </a:xfrm>
          <a:prstGeom prst="rect">
            <a:avLst/>
          </a:prstGeom>
          <a:noFill/>
        </p:spPr>
        <p:txBody>
          <a:bodyPr wrap="none" rtlCol="0">
            <a:spAutoFit/>
          </a:bodyPr>
          <a:lstStyle/>
          <a:p>
            <a:pPr algn="ctr"/>
            <a:r>
              <a:rPr lang="en-US" sz="2800" dirty="0" smtClean="0">
                <a:latin typeface="Times New Roman" pitchFamily="18" charset="0"/>
                <a:cs typeface="Times New Roman" pitchFamily="18" charset="0"/>
              </a:rPr>
              <a:t>The presentation</a:t>
            </a:r>
          </a:p>
          <a:p>
            <a:pPr algn="ctr"/>
            <a:r>
              <a:rPr lang="en-US" sz="2800" dirty="0">
                <a:latin typeface="Times New Roman" pitchFamily="18" charset="0"/>
                <a:cs typeface="Times New Roman" pitchFamily="18" charset="0"/>
              </a:rPr>
              <a:t>w</a:t>
            </a:r>
            <a:r>
              <a:rPr lang="en-US" sz="2800" dirty="0" smtClean="0">
                <a:latin typeface="Times New Roman" pitchFamily="18" charset="0"/>
                <a:cs typeface="Times New Roman" pitchFamily="18" charset="0"/>
              </a:rPr>
              <a:t>as made by</a:t>
            </a:r>
          </a:p>
          <a:p>
            <a:pPr algn="ctr"/>
            <a:r>
              <a:rPr lang="en-US" sz="2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Gen. Washington</a:t>
            </a:r>
          </a:p>
          <a:p>
            <a:pPr algn="ctr"/>
            <a:r>
              <a:rPr lang="en-US" sz="2800" dirty="0">
                <a:latin typeface="Times New Roman" pitchFamily="18" charset="0"/>
                <a:cs typeface="Times New Roman" pitchFamily="18" charset="0"/>
              </a:rPr>
              <a:t>o</a:t>
            </a:r>
            <a:r>
              <a:rPr lang="en-US" sz="2800" dirty="0" smtClean="0">
                <a:latin typeface="Times New Roman" pitchFamily="18" charset="0"/>
                <a:cs typeface="Times New Roman" pitchFamily="18" charset="0"/>
              </a:rPr>
              <a:t>n 7 August, 1782.</a:t>
            </a:r>
            <a:endParaRPr lang="en-US" sz="2800" dirty="0">
              <a:latin typeface="Times New Roman" pitchFamily="18" charset="0"/>
              <a:cs typeface="Times New Roman" pitchFamily="18" charset="0"/>
            </a:endParaRPr>
          </a:p>
        </p:txBody>
      </p:sp>
      <p:sp>
        <p:nvSpPr>
          <p:cNvPr id="11" name="TextBox 10"/>
          <p:cNvSpPr txBox="1"/>
          <p:nvPr/>
        </p:nvSpPr>
        <p:spPr>
          <a:xfrm>
            <a:off x="3954475" y="5410200"/>
            <a:ext cx="2598725" cy="923330"/>
          </a:xfrm>
          <a:prstGeom prst="rect">
            <a:avLst/>
          </a:prstGeom>
          <a:noFill/>
        </p:spPr>
        <p:txBody>
          <a:bodyPr wrap="none" rtlCol="0">
            <a:spAutoFit/>
          </a:bodyPr>
          <a:lstStyle/>
          <a:p>
            <a:r>
              <a:rPr lang="en-US" dirty="0" smtClean="0">
                <a:latin typeface="Times New Roman" pitchFamily="18" charset="0"/>
                <a:cs typeface="Times New Roman" pitchFamily="18" charset="0"/>
              </a:rPr>
              <a:t>Three Badges are known</a:t>
            </a:r>
          </a:p>
          <a:p>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o have been awarded, all</a:t>
            </a:r>
          </a:p>
          <a:p>
            <a:r>
              <a:rPr lang="en-US" dirty="0">
                <a:latin typeface="Times New Roman" pitchFamily="18" charset="0"/>
                <a:cs typeface="Times New Roman" pitchFamily="18" charset="0"/>
              </a:rPr>
              <a:t>t</a:t>
            </a:r>
            <a:r>
              <a:rPr lang="en-US" dirty="0" smtClean="0">
                <a:latin typeface="Times New Roman" pitchFamily="18" charset="0"/>
                <a:cs typeface="Times New Roman" pitchFamily="18" charset="0"/>
              </a:rPr>
              <a:t>o men from Connecticut.</a:t>
            </a:r>
            <a:endParaRPr lang="en-US"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50</a:t>
            </a:fld>
            <a:endParaRPr lang="en-US" dirty="0"/>
          </a:p>
        </p:txBody>
      </p:sp>
    </p:spTree>
    <p:extLst>
      <p:ext uri="{BB962C8B-B14F-4D97-AF65-F5344CB8AC3E}">
        <p14:creationId xmlns:p14="http://schemas.microsoft.com/office/powerpoint/2010/main" val="19368302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2000" y="2453640"/>
            <a:ext cx="7620000" cy="1938992"/>
          </a:xfrm>
          <a:prstGeom prst="rect">
            <a:avLst/>
          </a:prstGeom>
          <a:noFill/>
          <a:ln w="76200" cmpd="tri">
            <a:solidFill>
              <a:srgbClr val="FFFF00"/>
            </a:solidFill>
          </a:ln>
        </p:spPr>
        <p:txBody>
          <a:bodyPr wrap="square" rtlCol="0">
            <a:spAutoFit/>
          </a:bodyPr>
          <a:lstStyle/>
          <a:p>
            <a:pPr algn="ctr"/>
            <a:r>
              <a:rPr lang="en-US" sz="6000" dirty="0" smtClean="0">
                <a:solidFill>
                  <a:srgbClr val="FFFF00"/>
                </a:solidFill>
                <a:latin typeface="Monotype Corsiva" pitchFamily="66" charset="0"/>
              </a:rPr>
              <a:t> And where there are spies, there is…</a:t>
            </a:r>
            <a:endParaRPr lang="en-US" sz="6000" dirty="0">
              <a:solidFill>
                <a:srgbClr val="FFFF00"/>
              </a:solidFill>
              <a:latin typeface="Monotype Corsiva" pitchFamily="66"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51</a:t>
            </a:fld>
            <a:endParaRPr lang="en-US" dirty="0"/>
          </a:p>
        </p:txBody>
      </p:sp>
    </p:spTree>
    <p:extLst>
      <p:ext uri="{BB962C8B-B14F-4D97-AF65-F5344CB8AC3E}">
        <p14:creationId xmlns:p14="http://schemas.microsoft.com/office/powerpoint/2010/main" val="1538005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u="sng"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TREASON!</a:t>
            </a:r>
            <a:r>
              <a:rPr lang="en-US"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The Arnold – André Affair</a:t>
            </a:r>
            <a:endPar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447799"/>
            <a:ext cx="1752600" cy="217376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1252" y="3854330"/>
            <a:ext cx="1673348" cy="2281838"/>
          </a:xfrm>
          <a:prstGeom prst="rect">
            <a:avLst/>
          </a:prstGeom>
        </p:spPr>
      </p:pic>
      <p:sp>
        <p:nvSpPr>
          <p:cNvPr id="5" name="TextBox 4"/>
          <p:cNvSpPr txBox="1"/>
          <p:nvPr/>
        </p:nvSpPr>
        <p:spPr>
          <a:xfrm>
            <a:off x="2553594" y="1451670"/>
            <a:ext cx="6545703" cy="2000548"/>
          </a:xfrm>
          <a:prstGeom prst="rect">
            <a:avLst/>
          </a:prstGeom>
          <a:noFill/>
        </p:spPr>
        <p:txBody>
          <a:bodyPr wrap="none" rtlCol="0">
            <a:spAutoFit/>
          </a:bodyPr>
          <a:lstStyle/>
          <a:p>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General Sir Henry Clinton – </a:t>
            </a:r>
          </a:p>
          <a:p>
            <a:r>
              <a:rPr lang="en-US" sz="2800" dirty="0" smtClean="0">
                <a:latin typeface="Times New Roman" pitchFamily="18" charset="0"/>
                <a:cs typeface="Times New Roman" pitchFamily="18" charset="0"/>
              </a:rPr>
              <a:t>British commander in North America </a:t>
            </a:r>
          </a:p>
          <a:p>
            <a:r>
              <a:rPr lang="en-US" sz="2800" dirty="0" smtClean="0">
                <a:latin typeface="Times New Roman" pitchFamily="18" charset="0"/>
                <a:cs typeface="Times New Roman" pitchFamily="18" charset="0"/>
              </a:rPr>
              <a:t>garrisoned in the City of Philadelphia</a:t>
            </a:r>
          </a:p>
          <a:p>
            <a:r>
              <a:rPr lang="en-US" sz="2800" dirty="0">
                <a:latin typeface="Times New Roman" pitchFamily="18" charset="0"/>
                <a:cs typeface="Times New Roman" pitchFamily="18" charset="0"/>
              </a:rPr>
              <a:t>a</a:t>
            </a:r>
            <a:r>
              <a:rPr lang="en-US" sz="2800" dirty="0" smtClean="0">
                <a:latin typeface="Times New Roman" pitchFamily="18" charset="0"/>
                <a:cs typeface="Times New Roman" pitchFamily="18" charset="0"/>
              </a:rPr>
              <a:t>nd later in New York City.</a:t>
            </a:r>
            <a:endParaRPr lang="en-US" sz="2800" dirty="0">
              <a:latin typeface="Times New Roman" pitchFamily="18" charset="0"/>
              <a:cs typeface="Times New Roman" pitchFamily="18" charset="0"/>
            </a:endParaRPr>
          </a:p>
        </p:txBody>
      </p:sp>
      <p:sp>
        <p:nvSpPr>
          <p:cNvPr id="6" name="TextBox 5"/>
          <p:cNvSpPr txBox="1"/>
          <p:nvPr/>
        </p:nvSpPr>
        <p:spPr>
          <a:xfrm>
            <a:off x="2568343" y="3809934"/>
            <a:ext cx="5247971" cy="2431435"/>
          </a:xfrm>
          <a:prstGeom prst="rect">
            <a:avLst/>
          </a:prstGeom>
          <a:noFill/>
        </p:spPr>
        <p:txBody>
          <a:bodyPr wrap="square" rtlCol="0">
            <a:spAutoFit/>
          </a:bodyPr>
          <a:lstStyle/>
          <a:p>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Major John André –</a:t>
            </a:r>
          </a:p>
          <a:p>
            <a:r>
              <a:rPr lang="en-US" sz="2800" dirty="0" smtClean="0">
                <a:latin typeface="Times New Roman" pitchFamily="18" charset="0"/>
                <a:cs typeface="Times New Roman" pitchFamily="18" charset="0"/>
              </a:rPr>
              <a:t>Aide to General Clinton, Clinton’s party planner and close friend of Miss Peggy Shippen, later to be Mrs. Benedict Arnold.</a:t>
            </a:r>
            <a:endParaRPr lang="en-US" sz="2800"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DCC7E039-3C89-4DC3-BA88-9DDE2334C5A3}" type="slidenum">
              <a:rPr lang="en-US" smtClean="0"/>
              <a:t>52</a:t>
            </a:fld>
            <a:endParaRPr lang="en-US" dirty="0"/>
          </a:p>
        </p:txBody>
      </p:sp>
    </p:spTree>
    <p:extLst>
      <p:ext uri="{BB962C8B-B14F-4D97-AF65-F5344CB8AC3E}">
        <p14:creationId xmlns:p14="http://schemas.microsoft.com/office/powerpoint/2010/main" val="22256627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685800"/>
            <a:ext cx="2269669" cy="21737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194" y="3200400"/>
            <a:ext cx="2200275" cy="2857500"/>
          </a:xfrm>
          <a:prstGeom prst="rect">
            <a:avLst/>
          </a:prstGeom>
        </p:spPr>
      </p:pic>
      <p:sp>
        <p:nvSpPr>
          <p:cNvPr id="4" name="TextBox 3"/>
          <p:cNvSpPr txBox="1"/>
          <p:nvPr/>
        </p:nvSpPr>
        <p:spPr>
          <a:xfrm>
            <a:off x="2996034" y="555318"/>
            <a:ext cx="5744906" cy="2431435"/>
          </a:xfrm>
          <a:prstGeom prst="rect">
            <a:avLst/>
          </a:prstGeom>
          <a:noFill/>
        </p:spPr>
        <p:txBody>
          <a:bodyPr wrap="none" rtlCol="0">
            <a:spAutoFit/>
          </a:bodyPr>
          <a:lstStyle/>
          <a:p>
            <a:r>
              <a:rPr lang="en-US" sz="4000" b="1" dirty="0" smtClean="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Miss Peggy Shippen –</a:t>
            </a:r>
          </a:p>
          <a:p>
            <a:r>
              <a:rPr lang="en-US" sz="2800" dirty="0" smtClean="0">
                <a:latin typeface="Times New Roman" pitchFamily="18" charset="0"/>
                <a:cs typeface="Times New Roman" pitchFamily="18" charset="0"/>
              </a:rPr>
              <a:t>Daughter of a well-to-do Loyalist</a:t>
            </a:r>
          </a:p>
          <a:p>
            <a:r>
              <a:rPr lang="en-US" sz="2800" dirty="0" smtClean="0">
                <a:latin typeface="Times New Roman" pitchFamily="18" charset="0"/>
                <a:cs typeface="Times New Roman" pitchFamily="18" charset="0"/>
              </a:rPr>
              <a:t>Philadelphia family. She would catch</a:t>
            </a:r>
          </a:p>
          <a:p>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he eye of Benedict Arnold who would</a:t>
            </a:r>
          </a:p>
          <a:p>
            <a:r>
              <a:rPr lang="en-US" sz="2800" dirty="0">
                <a:latin typeface="Times New Roman" pitchFamily="18" charset="0"/>
                <a:cs typeface="Times New Roman" pitchFamily="18" charset="0"/>
              </a:rPr>
              <a:t>w</a:t>
            </a:r>
            <a:r>
              <a:rPr lang="en-US" sz="2800" dirty="0" smtClean="0">
                <a:latin typeface="Times New Roman" pitchFamily="18" charset="0"/>
                <a:cs typeface="Times New Roman" pitchFamily="18" charset="0"/>
              </a:rPr>
              <a:t>oo and wed her.</a:t>
            </a:r>
            <a:endParaRPr lang="en-US" sz="2800" dirty="0">
              <a:latin typeface="Times New Roman" pitchFamily="18" charset="0"/>
              <a:cs typeface="Times New Roman" pitchFamily="18" charset="0"/>
            </a:endParaRPr>
          </a:p>
        </p:txBody>
      </p:sp>
      <p:sp>
        <p:nvSpPr>
          <p:cNvPr id="5" name="TextBox 4"/>
          <p:cNvSpPr txBox="1"/>
          <p:nvPr/>
        </p:nvSpPr>
        <p:spPr>
          <a:xfrm>
            <a:off x="2994463" y="3188474"/>
            <a:ext cx="5883731" cy="2862322"/>
          </a:xfrm>
          <a:prstGeom prst="rect">
            <a:avLst/>
          </a:prstGeom>
          <a:noFill/>
        </p:spPr>
        <p:txBody>
          <a:bodyPr wrap="square" rtlCol="0">
            <a:spAutoFit/>
          </a:bodyPr>
          <a:lstStyle/>
          <a:p>
            <a:r>
              <a:rPr lang="en-US" sz="4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General Benedict Arnold –</a:t>
            </a:r>
          </a:p>
          <a:p>
            <a:r>
              <a:rPr lang="en-US" sz="2800" dirty="0" smtClean="0">
                <a:latin typeface="Times New Roman" pitchFamily="18" charset="0"/>
                <a:cs typeface="Times New Roman" pitchFamily="18" charset="0"/>
              </a:rPr>
              <a:t>Perhaps the finest general in General </a:t>
            </a:r>
          </a:p>
          <a:p>
            <a:r>
              <a:rPr lang="en-US" sz="2800" dirty="0" smtClean="0">
                <a:latin typeface="Times New Roman" pitchFamily="18" charset="0"/>
                <a:cs typeface="Times New Roman" pitchFamily="18" charset="0"/>
              </a:rPr>
              <a:t>Washington’s army, but a flawed man</a:t>
            </a:r>
          </a:p>
          <a:p>
            <a:r>
              <a:rPr lang="en-US" sz="2800" dirty="0">
                <a:latin typeface="Times New Roman" pitchFamily="18" charset="0"/>
                <a:cs typeface="Times New Roman" pitchFamily="18" charset="0"/>
              </a:rPr>
              <a:t>w</a:t>
            </a:r>
            <a:r>
              <a:rPr lang="en-US" sz="2800" dirty="0" smtClean="0">
                <a:latin typeface="Times New Roman" pitchFamily="18" charset="0"/>
                <a:cs typeface="Times New Roman" pitchFamily="18" charset="0"/>
              </a:rPr>
              <a:t>hose vanity and spite would lead him to try and sell the plans of West Point to the British army.</a:t>
            </a:r>
            <a:endParaRPr lang="en-US" sz="28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DCC7E039-3C89-4DC3-BA88-9DDE2334C5A3}" type="slidenum">
              <a:rPr lang="en-US" smtClean="0"/>
              <a:t>53</a:t>
            </a:fld>
            <a:endParaRPr lang="en-US" dirty="0"/>
          </a:p>
        </p:txBody>
      </p:sp>
    </p:spTree>
    <p:extLst>
      <p:ext uri="{BB962C8B-B14F-4D97-AF65-F5344CB8AC3E}">
        <p14:creationId xmlns:p14="http://schemas.microsoft.com/office/powerpoint/2010/main" val="354899650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551220"/>
            <a:ext cx="2857500" cy="1914525"/>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628650"/>
            <a:ext cx="1275398" cy="196215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 y="2895600"/>
            <a:ext cx="3276600" cy="239191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19600" y="3429000"/>
            <a:ext cx="3093650" cy="2062434"/>
          </a:xfrm>
          <a:prstGeom prst="rect">
            <a:avLst/>
          </a:prstGeom>
        </p:spPr>
      </p:pic>
      <p:sp>
        <p:nvSpPr>
          <p:cNvPr id="6" name="TextBox 5"/>
          <p:cNvSpPr txBox="1"/>
          <p:nvPr/>
        </p:nvSpPr>
        <p:spPr>
          <a:xfrm>
            <a:off x="3352568" y="533400"/>
            <a:ext cx="2457724" cy="1938992"/>
          </a:xfrm>
          <a:prstGeom prst="rect">
            <a:avLst/>
          </a:prstGeom>
          <a:no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Andre</a:t>
            </a:r>
            <a:r>
              <a:rPr lang="en-US" sz="2000" dirty="0" smtClean="0">
                <a:latin typeface="Times New Roman" pitchFamily="18" charset="0"/>
                <a:cs typeface="Times New Roman" pitchFamily="18" charset="0"/>
              </a:rPr>
              <a:t> was captured</a:t>
            </a:r>
          </a:p>
          <a:p>
            <a:r>
              <a:rPr lang="en-US" sz="2000" dirty="0">
                <a:latin typeface="Times New Roman" pitchFamily="18" charset="0"/>
                <a:cs typeface="Times New Roman" pitchFamily="18" charset="0"/>
              </a:rPr>
              <a:t>n</a:t>
            </a:r>
            <a:r>
              <a:rPr lang="en-US" sz="2000" dirty="0" smtClean="0">
                <a:latin typeface="Times New Roman" pitchFamily="18" charset="0"/>
                <a:cs typeface="Times New Roman" pitchFamily="18" charset="0"/>
              </a:rPr>
              <a:t>ear Tarrytown on </a:t>
            </a:r>
          </a:p>
          <a:p>
            <a:r>
              <a:rPr lang="en-US" sz="2000" dirty="0" smtClean="0">
                <a:latin typeface="Times New Roman" pitchFamily="18" charset="0"/>
                <a:cs typeface="Times New Roman" pitchFamily="18" charset="0"/>
              </a:rPr>
              <a:t>his way back to NYC </a:t>
            </a:r>
          </a:p>
          <a:p>
            <a:r>
              <a:rPr lang="en-US" sz="2000" dirty="0" smtClean="0">
                <a:latin typeface="Times New Roman" pitchFamily="18" charset="0"/>
                <a:cs typeface="Times New Roman" pitchFamily="18" charset="0"/>
              </a:rPr>
              <a:t>with the plans to</a:t>
            </a:r>
          </a:p>
          <a:p>
            <a:r>
              <a:rPr lang="en-US" sz="2000" dirty="0" smtClean="0">
                <a:latin typeface="Times New Roman" pitchFamily="18" charset="0"/>
                <a:cs typeface="Times New Roman" pitchFamily="18" charset="0"/>
              </a:rPr>
              <a:t>West Point in his</a:t>
            </a:r>
          </a:p>
          <a:p>
            <a:r>
              <a:rPr lang="en-US" sz="2000" dirty="0" smtClean="0">
                <a:latin typeface="Times New Roman" pitchFamily="18" charset="0"/>
                <a:cs typeface="Times New Roman" pitchFamily="18" charset="0"/>
              </a:rPr>
              <a:t>boot.</a:t>
            </a:r>
            <a:endParaRPr lang="en-US" sz="2000" dirty="0">
              <a:latin typeface="Times New Roman" pitchFamily="18" charset="0"/>
              <a:cs typeface="Times New Roman" pitchFamily="18" charset="0"/>
            </a:endParaRPr>
          </a:p>
        </p:txBody>
      </p:sp>
      <p:sp>
        <p:nvSpPr>
          <p:cNvPr id="7" name="TextBox 6"/>
          <p:cNvSpPr txBox="1"/>
          <p:nvPr/>
        </p:nvSpPr>
        <p:spPr>
          <a:xfrm>
            <a:off x="7010400" y="502920"/>
            <a:ext cx="1752600" cy="2246769"/>
          </a:xfrm>
          <a:prstGeom prst="rect">
            <a:avLst/>
          </a:prstGeom>
          <a:noFill/>
        </p:spPr>
        <p:txBody>
          <a:bodyPr wrap="square" rtlCol="0">
            <a:spAutoFit/>
          </a:bodyPr>
          <a:lstStyle/>
          <a:p>
            <a:r>
              <a:rPr lang="en-US" sz="2000" dirty="0" smtClean="0">
                <a:latin typeface="Times New Roman" pitchFamily="18" charset="0"/>
                <a:cs typeface="Times New Roman" pitchFamily="18" charset="0"/>
              </a:rPr>
              <a:t>He was turned</a:t>
            </a:r>
          </a:p>
          <a:p>
            <a:r>
              <a:rPr lang="en-US" sz="2000" dirty="0">
                <a:latin typeface="Times New Roman" pitchFamily="18" charset="0"/>
                <a:cs typeface="Times New Roman" pitchFamily="18" charset="0"/>
              </a:rPr>
              <a:t>o</a:t>
            </a:r>
            <a:r>
              <a:rPr lang="en-US" sz="2000" dirty="0" smtClean="0">
                <a:latin typeface="Times New Roman" pitchFamily="18" charset="0"/>
                <a:cs typeface="Times New Roman" pitchFamily="18" charset="0"/>
              </a:rPr>
              <a:t>ver to </a:t>
            </a:r>
            <a:r>
              <a:rPr lang="en-US" sz="20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Col. John Jameson </a:t>
            </a:r>
            <a:r>
              <a:rPr lang="en-US" sz="2000" dirty="0" smtClean="0">
                <a:latin typeface="Times New Roman" pitchFamily="18" charset="0"/>
                <a:cs typeface="Times New Roman" pitchFamily="18" charset="0"/>
              </a:rPr>
              <a:t>of the </a:t>
            </a:r>
            <a:r>
              <a:rPr lang="en-US" sz="2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2LD </a:t>
            </a:r>
            <a:r>
              <a:rPr lang="en-US" sz="2000" dirty="0" smtClean="0">
                <a:latin typeface="Times New Roman" pitchFamily="18" charset="0"/>
                <a:cs typeface="Times New Roman" pitchFamily="18" charset="0"/>
              </a:rPr>
              <a:t>and </a:t>
            </a:r>
          </a:p>
          <a:p>
            <a:r>
              <a:rPr lang="en-US" sz="2000" dirty="0" smtClean="0">
                <a:latin typeface="Times New Roman" pitchFamily="18" charset="0"/>
                <a:cs typeface="Times New Roman" pitchFamily="18" charset="0"/>
              </a:rPr>
              <a:t>brought to</a:t>
            </a:r>
          </a:p>
          <a:p>
            <a:r>
              <a:rPr lang="en-US" sz="2000" dirty="0" smtClean="0">
                <a:latin typeface="Times New Roman" pitchFamily="18" charset="0"/>
                <a:cs typeface="Times New Roman" pitchFamily="18" charset="0"/>
              </a:rPr>
              <a:t>Tappan NY </a:t>
            </a:r>
          </a:p>
          <a:p>
            <a:r>
              <a:rPr lang="en-US" sz="2000" dirty="0" smtClean="0">
                <a:latin typeface="Times New Roman" pitchFamily="18" charset="0"/>
                <a:cs typeface="Times New Roman" pitchFamily="18" charset="0"/>
              </a:rPr>
              <a:t>for trial.</a:t>
            </a:r>
            <a:endParaRPr lang="en-US" sz="2000" dirty="0">
              <a:latin typeface="Times New Roman" pitchFamily="18" charset="0"/>
              <a:cs typeface="Times New Roman" pitchFamily="18" charset="0"/>
            </a:endParaRPr>
          </a:p>
        </p:txBody>
      </p:sp>
      <p:sp>
        <p:nvSpPr>
          <p:cNvPr id="8" name="TextBox 7"/>
          <p:cNvSpPr txBox="1"/>
          <p:nvPr/>
        </p:nvSpPr>
        <p:spPr>
          <a:xfrm>
            <a:off x="327636" y="5308937"/>
            <a:ext cx="3482364" cy="1015663"/>
          </a:xfrm>
          <a:prstGeom prst="rect">
            <a:avLst/>
          </a:prstGeom>
          <a:noFill/>
        </p:spPr>
        <p:txBody>
          <a:bodyPr wrap="none" rtlCol="0">
            <a:spAutoFit/>
          </a:bodyPr>
          <a:lstStyle/>
          <a:p>
            <a:r>
              <a:rPr lang="en-US" sz="2000" dirty="0" smtClean="0">
                <a:latin typeface="Times New Roman" pitchFamily="18" charset="0"/>
                <a:cs typeface="Times New Roman" pitchFamily="18" charset="0"/>
              </a:rPr>
              <a:t>Officer’s of the </a:t>
            </a:r>
            <a:r>
              <a:rPr lang="en-US" sz="20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2LD</a:t>
            </a:r>
            <a:r>
              <a:rPr lang="en-US" sz="2000" dirty="0" smtClean="0">
                <a:latin typeface="Times New Roman" pitchFamily="18" charset="0"/>
                <a:cs typeface="Times New Roman" pitchFamily="18" charset="0"/>
              </a:rPr>
              <a:t> comprised </a:t>
            </a:r>
          </a:p>
          <a:p>
            <a:r>
              <a:rPr lang="en-US" sz="2000" dirty="0" smtClean="0">
                <a:latin typeface="Times New Roman" pitchFamily="18" charset="0"/>
                <a:cs typeface="Times New Roman" pitchFamily="18" charset="0"/>
              </a:rPr>
              <a:t>part of </a:t>
            </a:r>
            <a:r>
              <a:rPr lang="en-US" sz="20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Andre’s</a:t>
            </a:r>
            <a:r>
              <a:rPr lang="en-US" sz="2000" dirty="0" smtClean="0">
                <a:latin typeface="Times New Roman" pitchFamily="18" charset="0"/>
                <a:cs typeface="Times New Roman" pitchFamily="18" charset="0"/>
              </a:rPr>
              <a:t> trial board. He</a:t>
            </a:r>
          </a:p>
          <a:p>
            <a:r>
              <a:rPr lang="en-US" sz="2000" dirty="0">
                <a:latin typeface="Times New Roman" pitchFamily="18" charset="0"/>
                <a:cs typeface="Times New Roman" pitchFamily="18" charset="0"/>
              </a:rPr>
              <a:t>w</a:t>
            </a:r>
            <a:r>
              <a:rPr lang="en-US" sz="2000" dirty="0" smtClean="0">
                <a:latin typeface="Times New Roman" pitchFamily="18" charset="0"/>
                <a:cs typeface="Times New Roman" pitchFamily="18" charset="0"/>
              </a:rPr>
              <a:t>as found guilty and executed.</a:t>
            </a:r>
            <a:endParaRPr lang="en-US" sz="2000" dirty="0">
              <a:latin typeface="Times New Roman" pitchFamily="18" charset="0"/>
              <a:cs typeface="Times New Roman" pitchFamily="18" charset="0"/>
            </a:endParaRPr>
          </a:p>
        </p:txBody>
      </p:sp>
      <p:sp>
        <p:nvSpPr>
          <p:cNvPr id="9" name="TextBox 8"/>
          <p:cNvSpPr txBox="1"/>
          <p:nvPr/>
        </p:nvSpPr>
        <p:spPr>
          <a:xfrm>
            <a:off x="4343400" y="5540514"/>
            <a:ext cx="4062266" cy="707886"/>
          </a:xfrm>
          <a:prstGeom prst="rect">
            <a:avLst/>
          </a:prstGeom>
          <a:noFill/>
        </p:spPr>
        <p:txBody>
          <a:bodyPr wrap="none" rtlCol="0">
            <a:spAutoFit/>
          </a:bodyPr>
          <a:lstStyle/>
          <a:p>
            <a:r>
              <a:rPr lang="en-US" sz="2000" dirty="0" smtClean="0">
                <a:latin typeface="Times New Roman" pitchFamily="18" charset="0"/>
                <a:cs typeface="Times New Roman" pitchFamily="18" charset="0"/>
              </a:rPr>
              <a:t>His place of incarceration is now a</a:t>
            </a:r>
          </a:p>
          <a:p>
            <a:r>
              <a:rPr lang="en-US" sz="2000" dirty="0" smtClean="0">
                <a:latin typeface="Times New Roman" pitchFamily="18" charset="0"/>
                <a:cs typeface="Times New Roman" pitchFamily="18" charset="0"/>
              </a:rPr>
              <a:t>popular restaurant in </a:t>
            </a:r>
            <a:r>
              <a:rPr lang="en-US" sz="2000" dirty="0" smtClean="0">
                <a:solidFill>
                  <a:srgbClr val="FFFF00"/>
                </a:solidFill>
                <a:latin typeface="Times New Roman" pitchFamily="18" charset="0"/>
                <a:cs typeface="Times New Roman" pitchFamily="18" charset="0"/>
              </a:rPr>
              <a:t>Old Tappan, NY.</a:t>
            </a:r>
            <a:endParaRPr lang="en-US" sz="2000" dirty="0">
              <a:solidFill>
                <a:srgbClr val="FFFF00"/>
              </a:solidFill>
              <a:latin typeface="Times New Roman" pitchFamily="18" charset="0"/>
              <a:cs typeface="Times New Roman" pitchFamily="18" charset="0"/>
            </a:endParaRPr>
          </a:p>
        </p:txBody>
      </p:sp>
      <p:sp>
        <p:nvSpPr>
          <p:cNvPr id="10" name="Slide Number Placeholder 9"/>
          <p:cNvSpPr>
            <a:spLocks noGrp="1"/>
          </p:cNvSpPr>
          <p:nvPr>
            <p:ph type="sldNum" sz="quarter" idx="12"/>
          </p:nvPr>
        </p:nvSpPr>
        <p:spPr/>
        <p:txBody>
          <a:bodyPr/>
          <a:lstStyle/>
          <a:p>
            <a:fld id="{DCC7E039-3C89-4DC3-BA88-9DDE2334C5A3}" type="slidenum">
              <a:rPr lang="en-US" smtClean="0"/>
              <a:t>54</a:t>
            </a:fld>
            <a:endParaRPr lang="en-US" dirty="0"/>
          </a:p>
        </p:txBody>
      </p:sp>
    </p:spTree>
    <p:extLst>
      <p:ext uri="{BB962C8B-B14F-4D97-AF65-F5344CB8AC3E}">
        <p14:creationId xmlns:p14="http://schemas.microsoft.com/office/powerpoint/2010/main" val="8339699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828800"/>
            <a:ext cx="6934200" cy="3200400"/>
          </a:xfrm>
          <a:ln w="76200" cmpd="tri">
            <a:solidFill>
              <a:srgbClr val="FFFF00"/>
            </a:solidFill>
          </a:ln>
        </p:spPr>
        <p:txBody>
          <a:bodyPr>
            <a:normAutofit/>
          </a:bodyPr>
          <a:lstStyle/>
          <a:p>
            <a:r>
              <a:rPr lang="en-US" sz="1000" dirty="0" smtClean="0">
                <a:solidFill>
                  <a:srgbClr val="FFFF00"/>
                </a:solidFill>
                <a:latin typeface="Monotype Corsiva" pitchFamily="66" charset="0"/>
              </a:rPr>
              <a:t/>
            </a:r>
            <a:br>
              <a:rPr lang="en-US" sz="1000" dirty="0" smtClean="0">
                <a:solidFill>
                  <a:srgbClr val="FFFF00"/>
                </a:solidFill>
                <a:latin typeface="Monotype Corsiva" pitchFamily="66" charset="0"/>
              </a:rPr>
            </a:br>
            <a:r>
              <a:rPr lang="en-US" sz="1000" dirty="0">
                <a:solidFill>
                  <a:srgbClr val="FFFF00"/>
                </a:solidFill>
                <a:latin typeface="Monotype Corsiva" pitchFamily="66" charset="0"/>
              </a:rPr>
              <a:t/>
            </a:r>
            <a:br>
              <a:rPr lang="en-US" sz="1000" dirty="0">
                <a:solidFill>
                  <a:srgbClr val="FFFF00"/>
                </a:solidFill>
                <a:latin typeface="Monotype Corsiva" pitchFamily="66" charset="0"/>
              </a:rPr>
            </a:br>
            <a:r>
              <a:rPr lang="en-US" sz="6600" dirty="0" smtClean="0">
                <a:solidFill>
                  <a:srgbClr val="FFFF00"/>
                </a:solidFill>
                <a:latin typeface="Monotype Corsiva" pitchFamily="66" charset="0"/>
              </a:rPr>
              <a:t>The World Turned    </a:t>
            </a:r>
            <a:br>
              <a:rPr lang="en-US" sz="6600" dirty="0" smtClean="0">
                <a:solidFill>
                  <a:srgbClr val="FFFF00"/>
                </a:solidFill>
                <a:latin typeface="Monotype Corsiva" pitchFamily="66" charset="0"/>
              </a:rPr>
            </a:br>
            <a:r>
              <a:rPr lang="en-US" sz="6600" dirty="0" smtClean="0">
                <a:solidFill>
                  <a:srgbClr val="FFFF00"/>
                </a:solidFill>
                <a:latin typeface="Monotype Corsiva" pitchFamily="66" charset="0"/>
              </a:rPr>
              <a:t>Upside Down!</a:t>
            </a:r>
            <a:endParaRPr lang="en-US" sz="6600" dirty="0">
              <a:solidFill>
                <a:srgbClr val="FFFF00"/>
              </a:solidFill>
              <a:latin typeface="Monotype Corsiva" pitchFamily="66" charset="0"/>
            </a:endParaRPr>
          </a:p>
        </p:txBody>
      </p:sp>
      <p:pic>
        <p:nvPicPr>
          <p:cNvPr id="3" name="21 - The World Turned Upside Down 1646.mp3">
            <a:hlinkClick r:id="" action="ppaction://media"/>
          </p:cNvPr>
          <p:cNvPicPr>
            <a:picLocks noChangeAspect="1"/>
          </p:cNvPicPr>
          <p:nvPr>
            <a:audioFile r:link="rId1"/>
            <p:extLst>
              <p:ext uri="{DAA4B4D4-6D71-4841-9C94-3DE7FCFB9230}">
                <p14:media xmlns:p14="http://schemas.microsoft.com/office/powerpoint/2010/main" r:embed="rId2">
                  <p14:trim st="100" end="49154"/>
                  <p14:fade out="3000"/>
                </p14:media>
              </p:ext>
            </p:extLst>
          </p:nvPr>
        </p:nvPicPr>
        <p:blipFill>
          <a:blip r:embed="rId5"/>
          <a:stretch>
            <a:fillRect/>
          </a:stretch>
        </p:blipFill>
        <p:spPr>
          <a:xfrm>
            <a:off x="457200" y="6248400"/>
            <a:ext cx="304800" cy="304800"/>
          </a:xfrm>
          <a:prstGeom prst="rect">
            <a:avLst/>
          </a:prstGeom>
        </p:spPr>
      </p:pic>
      <p:sp>
        <p:nvSpPr>
          <p:cNvPr id="4" name="Slide Number Placeholder 3"/>
          <p:cNvSpPr>
            <a:spLocks noGrp="1"/>
          </p:cNvSpPr>
          <p:nvPr>
            <p:ph type="sldNum" sz="quarter" idx="12"/>
          </p:nvPr>
        </p:nvSpPr>
        <p:spPr/>
        <p:txBody>
          <a:bodyPr/>
          <a:lstStyle/>
          <a:p>
            <a:fld id="{DCC7E039-3C89-4DC3-BA88-9DDE2334C5A3}" type="slidenum">
              <a:rPr lang="en-US" smtClean="0"/>
              <a:t>55</a:t>
            </a:fld>
            <a:endParaRPr lang="en-US" dirty="0"/>
          </a:p>
        </p:txBody>
      </p:sp>
    </p:spTree>
    <p:extLst>
      <p:ext uri="{BB962C8B-B14F-4D97-AF65-F5344CB8AC3E}">
        <p14:creationId xmlns:p14="http://schemas.microsoft.com/office/powerpoint/2010/main" val="3306394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200" fill="hold"/>
                                        <p:tgtEl>
                                          <p:spTgt spid="3"/>
                                        </p:tgtEl>
                                      </p:cBhvr>
                                    </p:cmd>
                                  </p:childTnLst>
                                </p:cTn>
                              </p:par>
                              <p:par>
                                <p:cTn id="7" presetID="35"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2000"/>
                                        <p:tgtEl>
                                          <p:spTgt spid="2"/>
                                        </p:tgtEl>
                                      </p:cBhvr>
                                    </p:animEffect>
                                    <p:anim calcmode="lin" valueType="num">
                                      <p:cBhvr>
                                        <p:cTn id="10" dur="2000" fill="hold"/>
                                        <p:tgtEl>
                                          <p:spTgt spid="2"/>
                                        </p:tgtEl>
                                        <p:attrNameLst>
                                          <p:attrName>style.rotation</p:attrName>
                                        </p:attrNameLst>
                                      </p:cBhvr>
                                      <p:tavLst>
                                        <p:tav tm="0">
                                          <p:val>
                                            <p:fltVal val="720"/>
                                          </p:val>
                                        </p:tav>
                                        <p:tav tm="100000">
                                          <p:val>
                                            <p:fltVal val="0"/>
                                          </p:val>
                                        </p:tav>
                                      </p:tavLst>
                                    </p:anim>
                                    <p:anim calcmode="lin" valueType="num">
                                      <p:cBhvr>
                                        <p:cTn id="11" dur="2000" fill="hold"/>
                                        <p:tgtEl>
                                          <p:spTgt spid="2"/>
                                        </p:tgtEl>
                                        <p:attrNameLst>
                                          <p:attrName>ppt_h</p:attrName>
                                        </p:attrNameLst>
                                      </p:cBhvr>
                                      <p:tavLst>
                                        <p:tav tm="0">
                                          <p:val>
                                            <p:fltVal val="0"/>
                                          </p:val>
                                        </p:tav>
                                        <p:tav tm="100000">
                                          <p:val>
                                            <p:strVal val="#ppt_h"/>
                                          </p:val>
                                        </p:tav>
                                      </p:tavLst>
                                    </p:anim>
                                    <p:anim calcmode="lin" valueType="num">
                                      <p:cBhvr>
                                        <p:cTn id="12"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3" fill="hold" display="0">
                  <p:stCondLst>
                    <p:cond delay="indefinite"/>
                  </p:stCondLst>
                  <p:endCondLst>
                    <p:cond evt="onStopAudio" delay="0">
                      <p:tgtEl>
                        <p:sldTgt/>
                      </p:tgtEl>
                    </p:cond>
                  </p:endCondLst>
                </p:cTn>
                <p:tgtEl>
                  <p:spTgt spid="3"/>
                </p:tgtEl>
              </p:cMediaNode>
            </p:audio>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457200"/>
            <a:ext cx="6841745" cy="1569660"/>
          </a:xfrm>
          <a:prstGeom prst="rect">
            <a:avLst/>
          </a:prstGeom>
          <a:noFill/>
        </p:spPr>
        <p:txBody>
          <a:bodyPr wrap="none" rtlCol="0">
            <a:spAutoFit/>
          </a:bodyPr>
          <a:lstStyle/>
          <a:p>
            <a:pPr marL="457200" indent="-457200">
              <a:buFont typeface="Arial" pitchFamily="34" charset="0"/>
              <a:buChar char="•"/>
            </a:pPr>
            <a:r>
              <a:rPr lang="en-US" sz="3200" dirty="0" smtClean="0">
                <a:latin typeface="Times New Roman" pitchFamily="18" charset="0"/>
                <a:cs typeface="Times New Roman" pitchFamily="18" charset="0"/>
              </a:rPr>
              <a:t>The </a:t>
            </a:r>
            <a:r>
              <a:rPr lang="en-US" sz="3200" dirty="0" smtClean="0">
                <a:solidFill>
                  <a:srgbClr val="FF0000"/>
                </a:solidFill>
                <a:latin typeface="Times New Roman" pitchFamily="18" charset="0"/>
                <a:cs typeface="Times New Roman" pitchFamily="18" charset="0"/>
              </a:rPr>
              <a:t>British</a:t>
            </a:r>
            <a:r>
              <a:rPr lang="en-US" sz="3200" dirty="0" smtClean="0">
                <a:latin typeface="Times New Roman" pitchFamily="18" charset="0"/>
                <a:cs typeface="Times New Roman" pitchFamily="18" charset="0"/>
              </a:rPr>
              <a:t> defeat at Yorktown at the </a:t>
            </a: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hands of the </a:t>
            </a:r>
            <a:r>
              <a:rPr lang="en-US" sz="3200" dirty="0" smtClean="0">
                <a:solidFill>
                  <a:srgbClr val="FFFF00"/>
                </a:solidFill>
                <a:latin typeface="Times New Roman" pitchFamily="18" charset="0"/>
                <a:cs typeface="Times New Roman" pitchFamily="18" charset="0"/>
              </a:rPr>
              <a:t>Franco-American Army</a:t>
            </a:r>
            <a:r>
              <a:rPr lang="en-US" sz="3200" dirty="0" smtClean="0">
                <a:latin typeface="Times New Roman" pitchFamily="18" charset="0"/>
                <a:cs typeface="Times New Roman" pitchFamily="18" charset="0"/>
              </a:rPr>
              <a:t> </a:t>
            </a: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    stunned the world. </a:t>
            </a:r>
            <a:endParaRPr lang="en-US" sz="2800" dirty="0">
              <a:latin typeface="Times New Roman" pitchFamily="18" charset="0"/>
              <a:cs typeface="Times New Roman" pitchFamily="18" charset="0"/>
            </a:endParaRPr>
          </a:p>
        </p:txBody>
      </p:sp>
      <p:sp>
        <p:nvSpPr>
          <p:cNvPr id="3" name="TextBox 2"/>
          <p:cNvSpPr txBox="1"/>
          <p:nvPr/>
        </p:nvSpPr>
        <p:spPr>
          <a:xfrm>
            <a:off x="304800" y="2309098"/>
            <a:ext cx="8058616" cy="2062103"/>
          </a:xfrm>
          <a:prstGeom prst="rect">
            <a:avLst/>
          </a:prstGeom>
          <a:noFill/>
        </p:spPr>
        <p:txBody>
          <a:bodyPr wrap="none" rtlCol="0">
            <a:spAutoFit/>
          </a:bodyPr>
          <a:lstStyle/>
          <a:p>
            <a:pPr marL="457200" indent="-457200">
              <a:buFont typeface="Arial" pitchFamily="34" charset="0"/>
              <a:buChar char="•"/>
            </a:pPr>
            <a:r>
              <a:rPr lang="en-US" sz="3200" dirty="0" smtClean="0">
                <a:latin typeface="Times New Roman" pitchFamily="18" charset="0"/>
                <a:cs typeface="Times New Roman" pitchFamily="18" charset="0"/>
              </a:rPr>
              <a:t>Legend has it the </a:t>
            </a:r>
            <a:r>
              <a:rPr lang="en-US" sz="3200" dirty="0">
                <a:solidFill>
                  <a:srgbClr val="FF0000"/>
                </a:solidFill>
                <a:latin typeface="Times New Roman" pitchFamily="18" charset="0"/>
                <a:cs typeface="Times New Roman" pitchFamily="18" charset="0"/>
              </a:rPr>
              <a:t>British Field Music </a:t>
            </a:r>
            <a:r>
              <a:rPr lang="en-US" sz="3200" dirty="0" smtClean="0">
                <a:latin typeface="Times New Roman" pitchFamily="18" charset="0"/>
                <a:cs typeface="Times New Roman" pitchFamily="18" charset="0"/>
              </a:rPr>
              <a:t>played </a:t>
            </a:r>
          </a:p>
          <a:p>
            <a:r>
              <a:rPr lang="en-US" sz="3200" dirty="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   “</a:t>
            </a:r>
            <a:r>
              <a:rPr lang="en-US" sz="3200" dirty="0">
                <a:solidFill>
                  <a:srgbClr val="FF0000"/>
                </a:solidFill>
                <a:latin typeface="Times New Roman" pitchFamily="18" charset="0"/>
                <a:cs typeface="Times New Roman" pitchFamily="18" charset="0"/>
              </a:rPr>
              <a:t>The World Turned Upside Down” </a:t>
            </a:r>
            <a:r>
              <a:rPr lang="en-US" sz="3200" dirty="0" smtClean="0">
                <a:latin typeface="Times New Roman" pitchFamily="18" charset="0"/>
                <a:cs typeface="Times New Roman" pitchFamily="18" charset="0"/>
              </a:rPr>
              <a:t>as </a:t>
            </a:r>
            <a:r>
              <a:rPr lang="en-US" sz="3200" dirty="0">
                <a:latin typeface="Times New Roman" pitchFamily="18" charset="0"/>
                <a:cs typeface="Times New Roman" pitchFamily="18" charset="0"/>
              </a:rPr>
              <a:t>the </a:t>
            </a:r>
            <a:endParaRPr lang="en-US" sz="3200" dirty="0" smtClean="0">
              <a:latin typeface="Times New Roman" pitchFamily="18" charset="0"/>
              <a:cs typeface="Times New Roman" pitchFamily="18" charset="0"/>
            </a:endParaRPr>
          </a:p>
          <a:p>
            <a:r>
              <a:rPr lang="en-US" sz="3200" dirty="0">
                <a:solidFill>
                  <a:srgbClr val="FF0000"/>
                </a:solidFill>
                <a:latin typeface="Times New Roman" pitchFamily="18" charset="0"/>
                <a:cs typeface="Times New Roman" pitchFamily="18" charset="0"/>
              </a:rPr>
              <a:t> </a:t>
            </a:r>
            <a:r>
              <a:rPr lang="en-US" sz="3200" dirty="0" smtClean="0">
                <a:solidFill>
                  <a:srgbClr val="FF0000"/>
                </a:solidFill>
                <a:latin typeface="Times New Roman" pitchFamily="18" charset="0"/>
                <a:cs typeface="Times New Roman" pitchFamily="18" charset="0"/>
              </a:rPr>
              <a:t>   English </a:t>
            </a:r>
            <a:r>
              <a:rPr lang="en-US" sz="3200" dirty="0">
                <a:solidFill>
                  <a:srgbClr val="FF0000"/>
                </a:solidFill>
                <a:latin typeface="Times New Roman" pitchFamily="18" charset="0"/>
                <a:cs typeface="Times New Roman" pitchFamily="18" charset="0"/>
              </a:rPr>
              <a:t>Army </a:t>
            </a:r>
            <a:r>
              <a:rPr lang="en-US" sz="3200" dirty="0">
                <a:latin typeface="Times New Roman" pitchFamily="18" charset="0"/>
                <a:cs typeface="Times New Roman" pitchFamily="18" charset="0"/>
              </a:rPr>
              <a:t>and its mercenary allies </a:t>
            </a:r>
          </a:p>
          <a:p>
            <a:r>
              <a:rPr lang="en-US" sz="3200" dirty="0">
                <a:latin typeface="Times New Roman" pitchFamily="18" charset="0"/>
                <a:cs typeface="Times New Roman" pitchFamily="18" charset="0"/>
              </a:rPr>
              <a:t>    </a:t>
            </a:r>
            <a:r>
              <a:rPr lang="en-US" sz="3200" dirty="0" smtClean="0">
                <a:latin typeface="Times New Roman" pitchFamily="18" charset="0"/>
                <a:cs typeface="Times New Roman" pitchFamily="18" charset="0"/>
              </a:rPr>
              <a:t>laid </a:t>
            </a:r>
            <a:r>
              <a:rPr lang="en-US" sz="3200" dirty="0">
                <a:latin typeface="Times New Roman" pitchFamily="18" charset="0"/>
                <a:cs typeface="Times New Roman" pitchFamily="18" charset="0"/>
              </a:rPr>
              <a:t>down their arms in October of 1781. </a:t>
            </a:r>
            <a:endParaRPr lang="en-US" dirty="0"/>
          </a:p>
        </p:txBody>
      </p:sp>
      <p:sp>
        <p:nvSpPr>
          <p:cNvPr id="4" name="TextBox 3"/>
          <p:cNvSpPr txBox="1"/>
          <p:nvPr/>
        </p:nvSpPr>
        <p:spPr>
          <a:xfrm>
            <a:off x="304800" y="4630341"/>
            <a:ext cx="8404608" cy="1846659"/>
          </a:xfrm>
          <a:prstGeom prst="rect">
            <a:avLst/>
          </a:prstGeom>
          <a:noFill/>
        </p:spPr>
        <p:txBody>
          <a:bodyPr wrap="none" rtlCol="0">
            <a:spAutoFit/>
          </a:bodyPr>
          <a:lstStyle/>
          <a:p>
            <a:pPr marL="457200" indent="-457200">
              <a:buFont typeface="Arial" pitchFamily="34" charset="0"/>
              <a:buChar char="•"/>
            </a:pPr>
            <a:r>
              <a:rPr lang="en-US" sz="3200" dirty="0">
                <a:latin typeface="Times New Roman" pitchFamily="18" charset="0"/>
                <a:cs typeface="Times New Roman" pitchFamily="18" charset="0"/>
              </a:rPr>
              <a:t>Although some actions on the Western Frontier</a:t>
            </a:r>
          </a:p>
          <a:p>
            <a:r>
              <a:rPr lang="en-US" sz="3200" dirty="0">
                <a:latin typeface="Times New Roman" pitchFamily="18" charset="0"/>
                <a:cs typeface="Times New Roman" pitchFamily="18" charset="0"/>
              </a:rPr>
              <a:t>    were still to be fought, hostilities east of the </a:t>
            </a:r>
          </a:p>
          <a:p>
            <a:r>
              <a:rPr lang="en-US" sz="3200" dirty="0">
                <a:latin typeface="Times New Roman" pitchFamily="18" charset="0"/>
                <a:cs typeface="Times New Roman" pitchFamily="18" charset="0"/>
              </a:rPr>
              <a:t>    Alleghany's came to an end.</a:t>
            </a:r>
          </a:p>
          <a:p>
            <a:endParaRPr lang="en-US" dirty="0"/>
          </a:p>
        </p:txBody>
      </p:sp>
      <p:sp>
        <p:nvSpPr>
          <p:cNvPr id="5" name="Slide Number Placeholder 4"/>
          <p:cNvSpPr>
            <a:spLocks noGrp="1"/>
          </p:cNvSpPr>
          <p:nvPr>
            <p:ph type="sldNum" sz="quarter" idx="12"/>
          </p:nvPr>
        </p:nvSpPr>
        <p:spPr/>
        <p:txBody>
          <a:bodyPr/>
          <a:lstStyle/>
          <a:p>
            <a:fld id="{DCC7E039-3C89-4DC3-BA88-9DDE2334C5A3}" type="slidenum">
              <a:rPr lang="en-US" smtClean="0"/>
              <a:t>56</a:t>
            </a:fld>
            <a:endParaRPr lang="en-US" dirty="0"/>
          </a:p>
        </p:txBody>
      </p:sp>
    </p:spTree>
    <p:extLst>
      <p:ext uri="{BB962C8B-B14F-4D97-AF65-F5344CB8AC3E}">
        <p14:creationId xmlns:p14="http://schemas.microsoft.com/office/powerpoint/2010/main" val="2801261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771" y="1933902"/>
            <a:ext cx="8200829" cy="4648200"/>
          </a:xfrm>
          <a:prstGeom prst="rect">
            <a:avLst/>
          </a:prstGeom>
        </p:spPr>
      </p:pic>
      <p:sp>
        <p:nvSpPr>
          <p:cNvPr id="3" name="TextBox 2"/>
          <p:cNvSpPr txBox="1"/>
          <p:nvPr/>
        </p:nvSpPr>
        <p:spPr>
          <a:xfrm>
            <a:off x="457200" y="381000"/>
            <a:ext cx="7992894" cy="2062103"/>
          </a:xfrm>
          <a:prstGeom prst="rect">
            <a:avLst/>
          </a:prstGeom>
          <a:noFill/>
        </p:spPr>
        <p:txBody>
          <a:bodyPr wrap="none" rtlCol="0">
            <a:spAutoFit/>
          </a:bodyPr>
          <a:lstStyle/>
          <a:p>
            <a:r>
              <a:rPr lang="en-US" sz="3200" dirty="0" smtClean="0">
                <a:latin typeface="Times New Roman" pitchFamily="18" charset="0"/>
                <a:cs typeface="Times New Roman" pitchFamily="18" charset="0"/>
              </a:rPr>
              <a:t>Although the regiment had been furloughed on </a:t>
            </a:r>
          </a:p>
          <a:p>
            <a:r>
              <a:rPr lang="en-US" sz="3200" dirty="0" smtClean="0">
                <a:latin typeface="Times New Roman" pitchFamily="18" charset="0"/>
                <a:cs typeface="Times New Roman" pitchFamily="18" charset="0"/>
              </a:rPr>
              <a:t>June 9</a:t>
            </a:r>
            <a:r>
              <a:rPr lang="en-US" sz="3200" baseline="30000" dirty="0" smtClean="0">
                <a:latin typeface="Times New Roman" pitchFamily="18" charset="0"/>
                <a:cs typeface="Times New Roman" pitchFamily="18" charset="0"/>
              </a:rPr>
              <a:t>th</a:t>
            </a:r>
            <a:r>
              <a:rPr lang="en-US" sz="3200" dirty="0" smtClean="0">
                <a:latin typeface="Times New Roman" pitchFamily="18" charset="0"/>
                <a:cs typeface="Times New Roman" pitchFamily="18" charset="0"/>
              </a:rPr>
              <a:t>, in July 1783 </a:t>
            </a:r>
            <a:r>
              <a:rPr lang="en-US" sz="3200" dirty="0" smtClean="0">
                <a:solidFill>
                  <a:srgbClr val="FFC000"/>
                </a:solidFill>
                <a:latin typeface="Times New Roman" pitchFamily="18" charset="0"/>
                <a:cs typeface="Times New Roman" pitchFamily="18" charset="0"/>
              </a:rPr>
              <a:t>Washington</a:t>
            </a:r>
            <a:r>
              <a:rPr lang="en-US" sz="3200" dirty="0" smtClean="0">
                <a:latin typeface="Times New Roman" pitchFamily="18" charset="0"/>
                <a:cs typeface="Times New Roman" pitchFamily="18" charset="0"/>
              </a:rPr>
              <a:t> toured the </a:t>
            </a:r>
          </a:p>
          <a:p>
            <a:r>
              <a:rPr lang="en-US" sz="3200" dirty="0">
                <a:latin typeface="Times New Roman" pitchFamily="18" charset="0"/>
                <a:cs typeface="Times New Roman" pitchFamily="18" charset="0"/>
              </a:rPr>
              <a:t>d</a:t>
            </a:r>
            <a:r>
              <a:rPr lang="en-US" sz="3200" dirty="0" smtClean="0">
                <a:latin typeface="Times New Roman" pitchFamily="18" charset="0"/>
                <a:cs typeface="Times New Roman" pitchFamily="18" charset="0"/>
              </a:rPr>
              <a:t>evastated Mohawk </a:t>
            </a:r>
            <a:r>
              <a:rPr lang="en-US" sz="3200" dirty="0">
                <a:latin typeface="Times New Roman" pitchFamily="18" charset="0"/>
                <a:cs typeface="Times New Roman" pitchFamily="18" charset="0"/>
              </a:rPr>
              <a:t>Valley accompanied by a </a:t>
            </a:r>
            <a:endParaRPr lang="en-US" sz="3200" dirty="0" smtClean="0">
              <a:latin typeface="Times New Roman" pitchFamily="18" charset="0"/>
              <a:cs typeface="Times New Roman" pitchFamily="18" charset="0"/>
            </a:endParaRPr>
          </a:p>
          <a:p>
            <a:r>
              <a:rPr lang="en-US" sz="3200" b="1" dirty="0" smtClean="0">
                <a:solidFill>
                  <a:schemeClr val="bg2"/>
                </a:solidFill>
                <a:latin typeface="Times New Roman" pitchFamily="18" charset="0"/>
                <a:cs typeface="Times New Roman" pitchFamily="18" charset="0"/>
              </a:rPr>
              <a:t>troop of </a:t>
            </a:r>
            <a:r>
              <a:rPr lang="en-US" sz="3200" b="1" dirty="0" smtClean="0">
                <a:ln>
                  <a:solidFill>
                    <a:srgbClr val="FFC000"/>
                  </a:solidFill>
                </a:ln>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2</a:t>
            </a:r>
            <a:r>
              <a:rPr lang="en-US" sz="3200" b="1" baseline="30000" dirty="0" smtClean="0">
                <a:ln>
                  <a:solidFill>
                    <a:srgbClr val="FFC000"/>
                  </a:solidFill>
                </a:ln>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nd</a:t>
            </a:r>
            <a:r>
              <a:rPr lang="en-US" sz="3200" b="1" dirty="0" smtClean="0">
                <a:ln>
                  <a:solidFill>
                    <a:srgbClr val="FFC000"/>
                  </a:solidFill>
                </a:ln>
                <a:solidFill>
                  <a:schemeClr val="bg2"/>
                </a:solidFill>
                <a:effectLst>
                  <a:outerShdw blurRad="38100" dist="38100" dir="2700000" algn="tl">
                    <a:srgbClr val="000000">
                      <a:alpha val="43137"/>
                    </a:srgbClr>
                  </a:outerShdw>
                </a:effectLst>
                <a:latin typeface="Times New Roman" pitchFamily="18" charset="0"/>
                <a:cs typeface="Times New Roman" pitchFamily="18" charset="0"/>
              </a:rPr>
              <a:t> Dragoons</a:t>
            </a:r>
            <a:r>
              <a:rPr lang="en-US" sz="3200" dirty="0" smtClean="0">
                <a:ln>
                  <a:solidFill>
                    <a:schemeClr val="bg2"/>
                  </a:solidFill>
                </a:ln>
                <a:solidFill>
                  <a:schemeClr val="bg2"/>
                </a:solidFill>
                <a:latin typeface="Times New Roman" pitchFamily="18" charset="0"/>
                <a:cs typeface="Times New Roman" pitchFamily="18" charset="0"/>
              </a:rPr>
              <a:t>.</a:t>
            </a:r>
            <a:endParaRPr lang="en-US" sz="3200" dirty="0">
              <a:solidFill>
                <a:schemeClr val="bg2"/>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57</a:t>
            </a:fld>
            <a:endParaRPr lang="en-US" dirty="0"/>
          </a:p>
        </p:txBody>
      </p:sp>
    </p:spTree>
    <p:extLst>
      <p:ext uri="{BB962C8B-B14F-4D97-AF65-F5344CB8AC3E}">
        <p14:creationId xmlns:p14="http://schemas.microsoft.com/office/powerpoint/2010/main" val="109441453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4012307" cy="2660334"/>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20" t="5423" r="3771" b="5085"/>
          <a:stretch/>
        </p:blipFill>
        <p:spPr>
          <a:xfrm>
            <a:off x="4648200" y="990600"/>
            <a:ext cx="4145280" cy="3017520"/>
          </a:xfrm>
          <a:prstGeom prst="rect">
            <a:avLst/>
          </a:prstGeom>
        </p:spPr>
      </p:pic>
      <p:sp>
        <p:nvSpPr>
          <p:cNvPr id="3" name="TextBox 2"/>
          <p:cNvSpPr txBox="1"/>
          <p:nvPr/>
        </p:nvSpPr>
        <p:spPr>
          <a:xfrm>
            <a:off x="4740166" y="3962400"/>
            <a:ext cx="3949671" cy="1384995"/>
          </a:xfrm>
          <a:prstGeom prst="rect">
            <a:avLst/>
          </a:prstGeom>
          <a:noFill/>
        </p:spPr>
        <p:txBody>
          <a:bodyPr wrap="none" rtlCol="0">
            <a:spAutoFit/>
          </a:bodyPr>
          <a:lstStyle/>
          <a:p>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“Washington’s Farewell”</a:t>
            </a:r>
          </a:p>
          <a:p>
            <a:r>
              <a:rPr lang="en-US" sz="2800" dirty="0" smtClean="0">
                <a:latin typeface="Times New Roman" pitchFamily="18" charset="0"/>
                <a:cs typeface="Times New Roman" pitchFamily="18" charset="0"/>
              </a:rPr>
              <a:t>Artist: Alonzo Chappell</a:t>
            </a:r>
          </a:p>
          <a:p>
            <a:r>
              <a:rPr lang="en-US" sz="2800" dirty="0">
                <a:latin typeface="Times New Roman" pitchFamily="18" charset="0"/>
                <a:cs typeface="Times New Roman" pitchFamily="18" charset="0"/>
              </a:rPr>
              <a:t>c</a:t>
            </a:r>
            <a:r>
              <a:rPr lang="en-US" sz="2800" dirty="0" smtClean="0">
                <a:latin typeface="Times New Roman" pitchFamily="18" charset="0"/>
                <a:cs typeface="Times New Roman" pitchFamily="18" charset="0"/>
              </a:rPr>
              <a:t>a. 1866</a:t>
            </a:r>
            <a:endParaRPr lang="en-US" sz="2800" dirty="0">
              <a:latin typeface="Times New Roman" pitchFamily="18" charset="0"/>
              <a:cs typeface="Times New Roman" pitchFamily="18" charset="0"/>
            </a:endParaRPr>
          </a:p>
        </p:txBody>
      </p:sp>
      <p:sp>
        <p:nvSpPr>
          <p:cNvPr id="5" name="TextBox 4"/>
          <p:cNvSpPr txBox="1"/>
          <p:nvPr/>
        </p:nvSpPr>
        <p:spPr>
          <a:xfrm>
            <a:off x="-15766" y="304800"/>
            <a:ext cx="9067800" cy="523220"/>
          </a:xfrm>
          <a:prstGeom prst="rect">
            <a:avLst/>
          </a:prstGeom>
          <a:noFill/>
        </p:spPr>
        <p:txBody>
          <a:bodyPr wrap="square" rtlCol="0">
            <a:spAutoFit/>
          </a:bodyPr>
          <a:lstStyle/>
          <a:p>
            <a:r>
              <a:rPr lang="en-US" sz="2800" dirty="0" smtClean="0">
                <a:solidFill>
                  <a:srgbClr val="FFFF00"/>
                </a:solidFill>
                <a:latin typeface="Times New Roman" pitchFamily="18" charset="0"/>
                <a:cs typeface="Times New Roman" pitchFamily="18" charset="0"/>
              </a:rPr>
              <a:t> The regiment was decommissioned on November  20</a:t>
            </a:r>
            <a:r>
              <a:rPr lang="en-US" sz="2800" baseline="30000" dirty="0" smtClean="0">
                <a:solidFill>
                  <a:srgbClr val="FFFF00"/>
                </a:solidFill>
                <a:latin typeface="Times New Roman" pitchFamily="18" charset="0"/>
                <a:cs typeface="Times New Roman" pitchFamily="18" charset="0"/>
              </a:rPr>
              <a:t>th</a:t>
            </a:r>
            <a:r>
              <a:rPr lang="en-US" sz="2800" dirty="0" smtClean="0">
                <a:solidFill>
                  <a:srgbClr val="FFFF00"/>
                </a:solidFill>
                <a:latin typeface="Times New Roman" pitchFamily="18" charset="0"/>
                <a:cs typeface="Times New Roman" pitchFamily="18" charset="0"/>
              </a:rPr>
              <a:t>, 1783.</a:t>
            </a:r>
            <a:endParaRPr lang="en-US" sz="2800" dirty="0">
              <a:solidFill>
                <a:srgbClr val="FFFF00"/>
              </a:solidFill>
              <a:latin typeface="Times New Roman" pitchFamily="18" charset="0"/>
              <a:cs typeface="Times New Roman" pitchFamily="18" charset="0"/>
            </a:endParaRPr>
          </a:p>
        </p:txBody>
      </p:sp>
      <p:sp>
        <p:nvSpPr>
          <p:cNvPr id="6" name="TextBox 5"/>
          <p:cNvSpPr txBox="1"/>
          <p:nvPr/>
        </p:nvSpPr>
        <p:spPr>
          <a:xfrm>
            <a:off x="178371" y="4038600"/>
            <a:ext cx="8615109" cy="2677656"/>
          </a:xfrm>
          <a:prstGeom prst="rect">
            <a:avLst/>
          </a:prstGeom>
          <a:noFill/>
        </p:spPr>
        <p:txBody>
          <a:bodyPr wrap="square" rtlCol="0">
            <a:spAutoFit/>
          </a:bodyPr>
          <a:lstStyle/>
          <a:p>
            <a:r>
              <a:rPr lang="en-US" sz="2800" dirty="0" smtClean="0">
                <a:latin typeface="Times New Roman" pitchFamily="18" charset="0"/>
                <a:cs typeface="Times New Roman" pitchFamily="18" charset="0"/>
              </a:rPr>
              <a:t>On November 25</a:t>
            </a:r>
            <a:r>
              <a:rPr lang="en-US" sz="2800" baseline="30000" dirty="0" smtClean="0">
                <a:latin typeface="Times New Roman" pitchFamily="18" charset="0"/>
                <a:cs typeface="Times New Roman" pitchFamily="18" charset="0"/>
              </a:rPr>
              <a:t>th</a:t>
            </a:r>
            <a:r>
              <a:rPr lang="en-US" sz="2800" dirty="0" smtClean="0">
                <a:latin typeface="Times New Roman" pitchFamily="18" charset="0"/>
                <a:cs typeface="Times New Roman" pitchFamily="18" charset="0"/>
              </a:rPr>
              <a:t>, 1783,</a:t>
            </a:r>
          </a:p>
          <a:p>
            <a:r>
              <a:rPr lang="en-US" sz="28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Washington</a:t>
            </a:r>
            <a:r>
              <a:rPr lang="en-US" sz="2800" dirty="0" smtClean="0">
                <a:latin typeface="Times New Roman" pitchFamily="18" charset="0"/>
                <a:cs typeface="Times New Roman" pitchFamily="18" charset="0"/>
              </a:rPr>
              <a:t> held a dinner</a:t>
            </a:r>
          </a:p>
          <a:p>
            <a:r>
              <a:rPr lang="en-US" sz="2800" dirty="0" smtClean="0">
                <a:latin typeface="Times New Roman" pitchFamily="18" charset="0"/>
                <a:cs typeface="Times New Roman" pitchFamily="18" charset="0"/>
              </a:rPr>
              <a:t>in New York City at</a:t>
            </a:r>
          </a:p>
          <a:p>
            <a:r>
              <a:rPr lang="en-US" sz="2800" dirty="0" smtClean="0">
                <a:latin typeface="Times New Roman" pitchFamily="18" charset="0"/>
                <a:cs typeface="Times New Roman" pitchFamily="18" charset="0"/>
              </a:rPr>
              <a:t>Fraunce’s Tavern to bid </a:t>
            </a:r>
          </a:p>
          <a:p>
            <a:r>
              <a:rPr lang="en-US" sz="2800" dirty="0" smtClean="0">
                <a:latin typeface="Times New Roman" pitchFamily="18" charset="0"/>
                <a:cs typeface="Times New Roman" pitchFamily="18" charset="0"/>
              </a:rPr>
              <a:t>farewell to his officers, among them officers of the </a:t>
            </a:r>
            <a:r>
              <a:rPr lang="en-US" sz="2800" dirty="0" smtClean="0">
                <a:solidFill>
                  <a:srgbClr val="FFFF00"/>
                </a:solidFill>
                <a:latin typeface="Times New Roman" pitchFamily="18" charset="0"/>
                <a:cs typeface="Times New Roman" pitchFamily="18" charset="0"/>
              </a:rPr>
              <a:t>2LD</a:t>
            </a:r>
            <a:r>
              <a:rPr lang="en-US" sz="2800" dirty="0" smtClean="0">
                <a:latin typeface="Times New Roman" pitchFamily="18" charset="0"/>
                <a:cs typeface="Times New Roman" pitchFamily="18" charset="0"/>
              </a:rPr>
              <a:t>.</a:t>
            </a:r>
          </a:p>
          <a:p>
            <a:r>
              <a:rPr lang="en-US" sz="2800" dirty="0" smtClean="0">
                <a:latin typeface="Times New Roman" pitchFamily="18" charset="0"/>
                <a:cs typeface="Times New Roman" pitchFamily="18" charset="0"/>
              </a:rPr>
              <a:t>Battle hardened veterans wept unashamedly.</a:t>
            </a:r>
            <a:endParaRPr lang="en-US" sz="2800" dirty="0">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DCC7E039-3C89-4DC3-BA88-9DDE2334C5A3}" type="slidenum">
              <a:rPr lang="en-US" smtClean="0"/>
              <a:t>58</a:t>
            </a:fld>
            <a:endParaRPr lang="en-US" dirty="0"/>
          </a:p>
        </p:txBody>
      </p:sp>
    </p:spTree>
    <p:extLst>
      <p:ext uri="{BB962C8B-B14F-4D97-AF65-F5344CB8AC3E}">
        <p14:creationId xmlns:p14="http://schemas.microsoft.com/office/powerpoint/2010/main" val="260964581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360" y="1064342"/>
            <a:ext cx="6400800" cy="4269658"/>
          </a:xfrm>
          <a:prstGeom prst="rect">
            <a:avLst/>
          </a:prstGeom>
        </p:spPr>
      </p:pic>
      <p:sp>
        <p:nvSpPr>
          <p:cNvPr id="3" name="TextBox 2"/>
          <p:cNvSpPr txBox="1"/>
          <p:nvPr/>
        </p:nvSpPr>
        <p:spPr>
          <a:xfrm>
            <a:off x="2118360" y="5244405"/>
            <a:ext cx="5147819" cy="1384995"/>
          </a:xfrm>
          <a:prstGeom prst="rect">
            <a:avLst/>
          </a:prstGeom>
          <a:noFill/>
        </p:spPr>
        <p:txBody>
          <a:bodyPr wrap="none" rtlCol="0">
            <a:spAutoFit/>
          </a:bodyPr>
          <a:lstStyle/>
          <a:p>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“Evacuation Day” </a:t>
            </a:r>
          </a:p>
          <a:p>
            <a:r>
              <a:rPr lang="en-US" sz="2800"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2800" dirty="0" smtClean="0">
                <a:latin typeface="Times New Roman" pitchFamily="18" charset="0"/>
                <a:cs typeface="Times New Roman" pitchFamily="18" charset="0"/>
              </a:rPr>
              <a:t>Lithographers: E.P. &amp; L. Restein</a:t>
            </a:r>
          </a:p>
          <a:p>
            <a:r>
              <a:rPr lang="en-US" sz="2800" dirty="0">
                <a:latin typeface="Times New Roman" pitchFamily="18" charset="0"/>
                <a:cs typeface="Times New Roman" pitchFamily="18" charset="0"/>
              </a:rPr>
              <a:t>c</a:t>
            </a:r>
            <a:r>
              <a:rPr lang="en-US" sz="2800" dirty="0" smtClean="0">
                <a:latin typeface="Times New Roman" pitchFamily="18" charset="0"/>
                <a:cs typeface="Times New Roman" pitchFamily="18" charset="0"/>
              </a:rPr>
              <a:t>a. 1789</a:t>
            </a:r>
            <a:endParaRPr lang="en-US" sz="2800" dirty="0">
              <a:latin typeface="Times New Roman" pitchFamily="18" charset="0"/>
              <a:cs typeface="Times New Roman" pitchFamily="18" charset="0"/>
            </a:endParaRPr>
          </a:p>
        </p:txBody>
      </p:sp>
      <p:sp>
        <p:nvSpPr>
          <p:cNvPr id="4" name="TextBox 3"/>
          <p:cNvSpPr txBox="1"/>
          <p:nvPr/>
        </p:nvSpPr>
        <p:spPr>
          <a:xfrm>
            <a:off x="838200" y="76200"/>
            <a:ext cx="7414209" cy="954107"/>
          </a:xfrm>
          <a:prstGeom prst="rect">
            <a:avLst/>
          </a:prstGeom>
          <a:noFill/>
        </p:spPr>
        <p:txBody>
          <a:bodyPr wrap="none" rtlCol="0">
            <a:spAutoFit/>
          </a:bodyPr>
          <a:lstStyle/>
          <a:p>
            <a:pPr algn="ctr"/>
            <a:r>
              <a:rPr lang="en-US" sz="2800" dirty="0" smtClean="0">
                <a:solidFill>
                  <a:srgbClr val="FFFF00"/>
                </a:solidFill>
                <a:latin typeface="Times New Roman" pitchFamily="18" charset="0"/>
                <a:cs typeface="Times New Roman" pitchFamily="18" charset="0"/>
              </a:rPr>
              <a:t>Afterward, </a:t>
            </a:r>
            <a:r>
              <a:rPr lang="en-US" sz="2800"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Washington</a:t>
            </a:r>
            <a:r>
              <a:rPr lang="en-US" sz="2800" dirty="0" smtClean="0">
                <a:solidFill>
                  <a:srgbClr val="FFFF00"/>
                </a:solidFill>
                <a:latin typeface="Times New Roman" pitchFamily="18" charset="0"/>
                <a:cs typeface="Times New Roman" pitchFamily="18" charset="0"/>
              </a:rPr>
              <a:t> led the parade following </a:t>
            </a:r>
          </a:p>
          <a:p>
            <a:pPr algn="ctr"/>
            <a:r>
              <a:rPr lang="en-US" sz="2800" dirty="0" smtClean="0">
                <a:solidFill>
                  <a:srgbClr val="FFFF00"/>
                </a:solidFill>
                <a:latin typeface="Times New Roman" pitchFamily="18" charset="0"/>
                <a:cs typeface="Times New Roman" pitchFamily="18" charset="0"/>
              </a:rPr>
              <a:t>the British to the ships waiting to take them home.</a:t>
            </a:r>
            <a:endParaRPr lang="en-US" sz="2800" dirty="0">
              <a:solidFill>
                <a:srgbClr val="FFFF0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59</a:t>
            </a:fld>
            <a:endParaRPr lang="en-US" dirty="0"/>
          </a:p>
        </p:txBody>
      </p:sp>
    </p:spTree>
    <p:extLst>
      <p:ext uri="{BB962C8B-B14F-4D97-AF65-F5344CB8AC3E}">
        <p14:creationId xmlns:p14="http://schemas.microsoft.com/office/powerpoint/2010/main" val="13594519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06277" y="1905000"/>
            <a:ext cx="6915676" cy="3139321"/>
          </a:xfrm>
          <a:prstGeom prst="rect">
            <a:avLst/>
          </a:prstGeom>
          <a:noFill/>
          <a:ln w="76200" cmpd="tri">
            <a:solidFill>
              <a:srgbClr val="FFFF00"/>
            </a:solidFill>
          </a:ln>
        </p:spPr>
        <p:txBody>
          <a:bodyPr wrap="none" rtlCol="0">
            <a:spAutoFit/>
          </a:bodyPr>
          <a:lstStyle/>
          <a:p>
            <a:pPr algn="ctr"/>
            <a:r>
              <a:rPr lang="en-US" sz="6600" dirty="0" smtClean="0">
                <a:solidFill>
                  <a:srgbClr val="FFFF00"/>
                </a:solidFill>
                <a:latin typeface="Monotype Corsiva" pitchFamily="66" charset="0"/>
              </a:rPr>
              <a:t>Notable names </a:t>
            </a:r>
          </a:p>
          <a:p>
            <a:pPr algn="ctr"/>
            <a:r>
              <a:rPr lang="en-US" sz="1000" dirty="0">
                <a:solidFill>
                  <a:srgbClr val="FFFF00"/>
                </a:solidFill>
                <a:latin typeface="Monotype Corsiva" pitchFamily="66" charset="0"/>
              </a:rPr>
              <a:t> </a:t>
            </a:r>
            <a:r>
              <a:rPr lang="en-US" sz="6600" dirty="0" smtClean="0">
                <a:solidFill>
                  <a:srgbClr val="FFFF00"/>
                </a:solidFill>
                <a:latin typeface="Monotype Corsiva" pitchFamily="66" charset="0"/>
              </a:rPr>
              <a:t>among the men of the </a:t>
            </a:r>
          </a:p>
          <a:p>
            <a:pPr algn="ctr"/>
            <a:r>
              <a:rPr lang="en-US" sz="6600" dirty="0" smtClean="0">
                <a:solidFill>
                  <a:srgbClr val="FFFF00"/>
                </a:solidFill>
                <a:latin typeface="Monotype Corsiva" pitchFamily="66" charset="0"/>
              </a:rPr>
              <a:t>2</a:t>
            </a:r>
            <a:r>
              <a:rPr lang="en-US" sz="6600" baseline="30000" dirty="0" smtClean="0">
                <a:solidFill>
                  <a:srgbClr val="FFFF00"/>
                </a:solidFill>
                <a:latin typeface="Monotype Corsiva" pitchFamily="66" charset="0"/>
              </a:rPr>
              <a:t>nd</a:t>
            </a:r>
            <a:r>
              <a:rPr lang="en-US" sz="6600" dirty="0" smtClean="0">
                <a:solidFill>
                  <a:srgbClr val="FFFF00"/>
                </a:solidFill>
                <a:latin typeface="Monotype Corsiva" pitchFamily="66" charset="0"/>
              </a:rPr>
              <a:t> Light Dragoons</a:t>
            </a:r>
            <a:endParaRPr lang="en-US" sz="6600" dirty="0">
              <a:solidFill>
                <a:srgbClr val="FFFF00"/>
              </a:solidFill>
              <a:latin typeface="Monotype Corsiva" pitchFamily="66"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6</a:t>
            </a:fld>
            <a:endParaRPr lang="en-US" dirty="0"/>
          </a:p>
        </p:txBody>
      </p:sp>
    </p:spTree>
    <p:extLst>
      <p:ext uri="{BB962C8B-B14F-4D97-AF65-F5344CB8AC3E}">
        <p14:creationId xmlns:p14="http://schemas.microsoft.com/office/powerpoint/2010/main" val="399378116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4935"/>
          <a:stretch/>
        </p:blipFill>
        <p:spPr>
          <a:xfrm>
            <a:off x="1964575" y="1600200"/>
            <a:ext cx="5133976" cy="3200400"/>
          </a:xfrm>
          <a:prstGeom prst="rect">
            <a:avLst/>
          </a:prstGeom>
        </p:spPr>
      </p:pic>
      <p:sp>
        <p:nvSpPr>
          <p:cNvPr id="3" name="TextBox 2"/>
          <p:cNvSpPr txBox="1"/>
          <p:nvPr/>
        </p:nvSpPr>
        <p:spPr>
          <a:xfrm>
            <a:off x="686956" y="381000"/>
            <a:ext cx="7763664" cy="1200329"/>
          </a:xfrm>
          <a:prstGeom prst="rect">
            <a:avLst/>
          </a:prstGeom>
          <a:noFill/>
        </p:spPr>
        <p:txBody>
          <a:bodyPr wrap="none" rtlCol="0">
            <a:spAutoFit/>
          </a:bodyPr>
          <a:lstStyle/>
          <a:p>
            <a:pPr algn="ctr"/>
            <a:r>
              <a:rPr lang="en-US" sz="3600" dirty="0" smtClean="0">
                <a:solidFill>
                  <a:srgbClr val="FFFF00"/>
                </a:solidFill>
                <a:latin typeface="Times New Roman" pitchFamily="18" charset="0"/>
                <a:cs typeface="Times New Roman" pitchFamily="18" charset="0"/>
              </a:rPr>
              <a:t>The </a:t>
            </a:r>
            <a:r>
              <a:rPr lang="en-US" sz="3600"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British</a:t>
            </a:r>
            <a:r>
              <a:rPr lang="en-US" sz="3600" dirty="0" smtClean="0">
                <a:solidFill>
                  <a:srgbClr val="FFFF00"/>
                </a:solidFill>
                <a:latin typeface="Times New Roman" pitchFamily="18" charset="0"/>
                <a:cs typeface="Times New Roman" pitchFamily="18" charset="0"/>
              </a:rPr>
              <a:t> boarded their waiting vessels</a:t>
            </a:r>
          </a:p>
          <a:p>
            <a:pPr algn="ctr"/>
            <a:r>
              <a:rPr lang="en-US" sz="3600" dirty="0" smtClean="0">
                <a:solidFill>
                  <a:srgbClr val="FFFF00"/>
                </a:solidFill>
                <a:latin typeface="Times New Roman" pitchFamily="18" charset="0"/>
                <a:cs typeface="Times New Roman" pitchFamily="18" charset="0"/>
              </a:rPr>
              <a:t> and sailed out of New York Harbor...</a:t>
            </a:r>
            <a:endParaRPr lang="en-US" sz="3600" dirty="0">
              <a:solidFill>
                <a:srgbClr val="FFFF00"/>
              </a:solidFill>
              <a:latin typeface="Times New Roman" pitchFamily="18" charset="0"/>
              <a:cs typeface="Times New Roman" pitchFamily="18" charset="0"/>
            </a:endParaRPr>
          </a:p>
        </p:txBody>
      </p:sp>
      <p:sp>
        <p:nvSpPr>
          <p:cNvPr id="4" name="TextBox 3"/>
          <p:cNvSpPr txBox="1"/>
          <p:nvPr/>
        </p:nvSpPr>
        <p:spPr>
          <a:xfrm>
            <a:off x="1348174" y="4800600"/>
            <a:ext cx="6404318" cy="1754326"/>
          </a:xfrm>
          <a:prstGeom prst="rect">
            <a:avLst/>
          </a:prstGeom>
          <a:noFill/>
        </p:spPr>
        <p:txBody>
          <a:bodyPr wrap="none" rtlCol="0">
            <a:spAutoFit/>
          </a:bodyPr>
          <a:lstStyle/>
          <a:p>
            <a:pPr algn="ctr"/>
            <a:r>
              <a:rPr lang="en-US" sz="3600" dirty="0" smtClean="0">
                <a:solidFill>
                  <a:srgbClr val="FFFF00"/>
                </a:solidFill>
                <a:latin typeface="Times New Roman" pitchFamily="18" charset="0"/>
                <a:cs typeface="Times New Roman" pitchFamily="18" charset="0"/>
              </a:rPr>
              <a:t>…and the next phase of the great </a:t>
            </a:r>
          </a:p>
          <a:p>
            <a:pPr algn="ctr"/>
            <a:r>
              <a:rPr lang="en-US" sz="3600" dirty="0" smtClean="0">
                <a:solidFill>
                  <a:srgbClr val="FFFF00"/>
                </a:solidFill>
                <a:latin typeface="Times New Roman" pitchFamily="18" charset="0"/>
                <a:cs typeface="Times New Roman" pitchFamily="18" charset="0"/>
              </a:rPr>
              <a:t>American Experiment </a:t>
            </a:r>
          </a:p>
          <a:p>
            <a:pPr algn="ctr"/>
            <a:r>
              <a:rPr lang="en-US" sz="3600" dirty="0" smtClean="0">
                <a:solidFill>
                  <a:srgbClr val="FFFF00"/>
                </a:solidFill>
                <a:latin typeface="Times New Roman" pitchFamily="18" charset="0"/>
                <a:cs typeface="Times New Roman" pitchFamily="18" charset="0"/>
              </a:rPr>
              <a:t>could now begin. </a:t>
            </a:r>
            <a:endParaRPr lang="en-US" sz="3600" dirty="0">
              <a:solidFill>
                <a:srgbClr val="FFFF0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60</a:t>
            </a:fld>
            <a:endParaRPr lang="en-US" dirty="0"/>
          </a:p>
        </p:txBody>
      </p:sp>
    </p:spTree>
    <p:extLst>
      <p:ext uri="{BB962C8B-B14F-4D97-AF65-F5344CB8AC3E}">
        <p14:creationId xmlns:p14="http://schemas.microsoft.com/office/powerpoint/2010/main" val="1860338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2098" y="250210"/>
            <a:ext cx="7858433" cy="2492990"/>
          </a:xfrm>
          <a:prstGeom prst="rect">
            <a:avLst/>
          </a:prstGeom>
          <a:noFill/>
        </p:spPr>
        <p:txBody>
          <a:bodyPr wrap="none" rtlCol="0">
            <a:spAutoFit/>
          </a:bodyPr>
          <a:lstStyle/>
          <a:p>
            <a:pPr marL="457200" indent="-457200">
              <a:buFont typeface="Arial" pitchFamily="34" charset="0"/>
              <a:buChar char="•"/>
            </a:pPr>
            <a:r>
              <a:rPr lang="en-US" sz="2600" dirty="0" smtClean="0">
                <a:solidFill>
                  <a:srgbClr val="FFFF00"/>
                </a:solidFill>
                <a:latin typeface="Times New Roman" pitchFamily="18" charset="0"/>
                <a:cs typeface="Times New Roman" pitchFamily="18" charset="0"/>
              </a:rPr>
              <a:t>In the aftermath of the War, lands previously held by </a:t>
            </a:r>
          </a:p>
          <a:p>
            <a:r>
              <a:rPr lang="en-US" sz="2600" dirty="0">
                <a:solidFill>
                  <a:srgbClr val="FFFF00"/>
                </a:solidFill>
                <a:latin typeface="Times New Roman" pitchFamily="18" charset="0"/>
                <a:cs typeface="Times New Roman" pitchFamily="18" charset="0"/>
              </a:rPr>
              <a:t>t</a:t>
            </a:r>
            <a:r>
              <a:rPr lang="en-US" sz="2600" dirty="0" smtClean="0">
                <a:solidFill>
                  <a:srgbClr val="FFFF00"/>
                </a:solidFill>
                <a:latin typeface="Times New Roman" pitchFamily="18" charset="0"/>
                <a:cs typeface="Times New Roman" pitchFamily="18" charset="0"/>
              </a:rPr>
              <a:t>he Indigenous population or by the Crown came into </a:t>
            </a:r>
          </a:p>
          <a:p>
            <a:r>
              <a:rPr lang="en-US" sz="2600" dirty="0" smtClean="0">
                <a:solidFill>
                  <a:srgbClr val="FFFF00"/>
                </a:solidFill>
                <a:latin typeface="Times New Roman" pitchFamily="18" charset="0"/>
                <a:cs typeface="Times New Roman" pitchFamily="18" charset="0"/>
              </a:rPr>
              <a:t>American hands. The Western Reserve and the </a:t>
            </a:r>
            <a:r>
              <a:rPr lang="en-US" sz="2600" i="1" dirty="0" smtClean="0">
                <a:solidFill>
                  <a:srgbClr val="FFFF00"/>
                </a:solidFill>
                <a:latin typeface="Times New Roman" pitchFamily="18" charset="0"/>
                <a:cs typeface="Times New Roman" pitchFamily="18" charset="0"/>
              </a:rPr>
              <a:t>Firelands</a:t>
            </a:r>
            <a:r>
              <a:rPr lang="en-US" sz="2600" dirty="0" smtClean="0">
                <a:solidFill>
                  <a:srgbClr val="FFFF00"/>
                </a:solidFill>
                <a:latin typeface="Times New Roman" pitchFamily="18" charset="0"/>
                <a:cs typeface="Times New Roman" pitchFamily="18" charset="0"/>
              </a:rPr>
              <a:t> </a:t>
            </a:r>
          </a:p>
          <a:p>
            <a:r>
              <a:rPr lang="en-US" sz="2600" dirty="0" smtClean="0">
                <a:solidFill>
                  <a:srgbClr val="FFFF00"/>
                </a:solidFill>
                <a:latin typeface="Times New Roman" pitchFamily="18" charset="0"/>
                <a:cs typeface="Times New Roman" pitchFamily="18" charset="0"/>
              </a:rPr>
              <a:t>were opened for settlement and Western Expansion, the </a:t>
            </a:r>
          </a:p>
          <a:p>
            <a:r>
              <a:rPr lang="en-US" sz="2600" dirty="0" smtClean="0">
                <a:solidFill>
                  <a:srgbClr val="FFFF00"/>
                </a:solidFill>
                <a:latin typeface="Times New Roman" pitchFamily="18" charset="0"/>
                <a:cs typeface="Times New Roman" pitchFamily="18" charset="0"/>
              </a:rPr>
              <a:t>first steps of what would be called Manifest Destiny </a:t>
            </a:r>
          </a:p>
          <a:p>
            <a:r>
              <a:rPr lang="en-US" sz="2600" dirty="0">
                <a:solidFill>
                  <a:srgbClr val="FFFF00"/>
                </a:solidFill>
                <a:latin typeface="Times New Roman" pitchFamily="18" charset="0"/>
                <a:cs typeface="Times New Roman" pitchFamily="18" charset="0"/>
              </a:rPr>
              <a:t>w</a:t>
            </a:r>
            <a:r>
              <a:rPr lang="en-US" sz="2600" dirty="0" smtClean="0">
                <a:solidFill>
                  <a:srgbClr val="FFFF00"/>
                </a:solidFill>
                <a:latin typeface="Times New Roman" pitchFamily="18" charset="0"/>
                <a:cs typeface="Times New Roman" pitchFamily="18" charset="0"/>
              </a:rPr>
              <a:t>ere taken.</a:t>
            </a:r>
          </a:p>
        </p:txBody>
      </p:sp>
      <p:sp>
        <p:nvSpPr>
          <p:cNvPr id="3" name="TextBox 2"/>
          <p:cNvSpPr txBox="1"/>
          <p:nvPr/>
        </p:nvSpPr>
        <p:spPr>
          <a:xfrm>
            <a:off x="365234" y="2971800"/>
            <a:ext cx="8245366" cy="1292662"/>
          </a:xfrm>
          <a:prstGeom prst="rect">
            <a:avLst/>
          </a:prstGeom>
          <a:noFill/>
        </p:spPr>
        <p:txBody>
          <a:bodyPr wrap="square" rtlCol="0">
            <a:spAutoFit/>
          </a:bodyPr>
          <a:lstStyle/>
          <a:p>
            <a:pPr marL="457200" indent="-457200">
              <a:buFont typeface="Arial" pitchFamily="34" charset="0"/>
              <a:buChar char="•"/>
            </a:pPr>
            <a:r>
              <a:rPr lang="en-US" sz="2600" dirty="0" smtClean="0">
                <a:solidFill>
                  <a:srgbClr val="FFFF00"/>
                </a:solidFill>
                <a:latin typeface="Times New Roman" pitchFamily="18" charset="0"/>
                <a:cs typeface="Times New Roman" pitchFamily="18" charset="0"/>
              </a:rPr>
              <a:t>“Sheldon’s” veterans participated in that westward </a:t>
            </a:r>
          </a:p>
          <a:p>
            <a:r>
              <a:rPr lang="en-US" sz="2600" dirty="0">
                <a:solidFill>
                  <a:srgbClr val="FFFF00"/>
                </a:solidFill>
                <a:latin typeface="Times New Roman" pitchFamily="18" charset="0"/>
                <a:cs typeface="Times New Roman" pitchFamily="18" charset="0"/>
              </a:rPr>
              <a:t>m</a:t>
            </a:r>
            <a:r>
              <a:rPr lang="en-US" sz="2600" dirty="0" smtClean="0">
                <a:solidFill>
                  <a:srgbClr val="FFFF00"/>
                </a:solidFill>
                <a:latin typeface="Times New Roman" pitchFamily="18" charset="0"/>
                <a:cs typeface="Times New Roman" pitchFamily="18" charset="0"/>
              </a:rPr>
              <a:t>igration and graves of 2LD veterans have been located as far west as Michigan and as far south as Alabama.</a:t>
            </a:r>
            <a:endParaRPr lang="en-US" sz="2600" dirty="0">
              <a:solidFill>
                <a:srgbClr val="FFFF00"/>
              </a:solidFill>
              <a:latin typeface="Times New Roman" pitchFamily="18" charset="0"/>
              <a:cs typeface="Times New Roman" pitchFamily="18" charset="0"/>
            </a:endParaRPr>
          </a:p>
        </p:txBody>
      </p:sp>
      <p:sp>
        <p:nvSpPr>
          <p:cNvPr id="4" name="TextBox 3"/>
          <p:cNvSpPr txBox="1"/>
          <p:nvPr/>
        </p:nvSpPr>
        <p:spPr>
          <a:xfrm>
            <a:off x="362603" y="4572000"/>
            <a:ext cx="8387947" cy="2092881"/>
          </a:xfrm>
          <a:prstGeom prst="rect">
            <a:avLst/>
          </a:prstGeom>
          <a:noFill/>
        </p:spPr>
        <p:txBody>
          <a:bodyPr wrap="square" rtlCol="0">
            <a:spAutoFit/>
          </a:bodyPr>
          <a:lstStyle/>
          <a:p>
            <a:pPr marL="457200" indent="-457200">
              <a:buFont typeface="Arial" pitchFamily="34" charset="0"/>
              <a:buChar char="•"/>
            </a:pPr>
            <a:r>
              <a:rPr lang="en-US" sz="2600" dirty="0" smtClean="0">
                <a:solidFill>
                  <a:srgbClr val="FFFF00"/>
                </a:solidFill>
                <a:latin typeface="Times New Roman" pitchFamily="18" charset="0"/>
                <a:cs typeface="Times New Roman" pitchFamily="18" charset="0"/>
              </a:rPr>
              <a:t>While some returned to their farms, former trades or</a:t>
            </a:r>
          </a:p>
          <a:p>
            <a:r>
              <a:rPr lang="en-US" sz="2600" dirty="0">
                <a:solidFill>
                  <a:srgbClr val="FFFF00"/>
                </a:solidFill>
                <a:latin typeface="Times New Roman" pitchFamily="18" charset="0"/>
                <a:cs typeface="Times New Roman" pitchFamily="18" charset="0"/>
              </a:rPr>
              <a:t>p</a:t>
            </a:r>
            <a:r>
              <a:rPr lang="en-US" sz="2600" dirty="0" smtClean="0">
                <a:solidFill>
                  <a:srgbClr val="FFFF00"/>
                </a:solidFill>
                <a:latin typeface="Times New Roman" pitchFamily="18" charset="0"/>
                <a:cs typeface="Times New Roman" pitchFamily="18" charset="0"/>
              </a:rPr>
              <a:t>rofessions, others became legislators, judges or served in other prominent capacities. Proud of their dragoon service, many had their regimental information carved into their gravestones.</a:t>
            </a:r>
            <a:endParaRPr lang="en-US" sz="2600" dirty="0">
              <a:solidFill>
                <a:srgbClr val="FFFF00"/>
              </a:solidFill>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61</a:t>
            </a:fld>
            <a:endParaRPr lang="en-US" dirty="0"/>
          </a:p>
        </p:txBody>
      </p:sp>
    </p:spTree>
    <p:extLst>
      <p:ext uri="{BB962C8B-B14F-4D97-AF65-F5344CB8AC3E}">
        <p14:creationId xmlns:p14="http://schemas.microsoft.com/office/powerpoint/2010/main" val="178573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7326" y="1519988"/>
            <a:ext cx="6553200" cy="3785652"/>
          </a:xfrm>
          <a:prstGeom prst="rect">
            <a:avLst/>
          </a:prstGeom>
          <a:noFill/>
          <a:ln w="76200" cmpd="tri">
            <a:solidFill>
              <a:srgbClr val="FFCC00"/>
            </a:solidFill>
          </a:ln>
        </p:spPr>
        <p:txBody>
          <a:bodyPr wrap="square" rtlCol="0">
            <a:spAutoFit/>
          </a:bodyPr>
          <a:lstStyle/>
          <a:p>
            <a:pPr algn="ctr"/>
            <a:r>
              <a:rPr lang="en-US" sz="8000" dirty="0" smtClean="0">
                <a:solidFill>
                  <a:srgbClr val="FFFF00"/>
                </a:solidFill>
                <a:effectLst>
                  <a:outerShdw blurRad="38100" dist="38100" dir="2700000" algn="tl">
                    <a:srgbClr val="000000">
                      <a:alpha val="43137"/>
                    </a:srgbClr>
                  </a:outerShdw>
                </a:effectLst>
                <a:latin typeface="Monotype Corsiva" pitchFamily="66" charset="0"/>
              </a:rPr>
              <a:t>And now, </a:t>
            </a:r>
          </a:p>
          <a:p>
            <a:pPr algn="ctr"/>
            <a:r>
              <a:rPr lang="en-US" sz="8000" dirty="0" smtClean="0">
                <a:solidFill>
                  <a:srgbClr val="FFFF00"/>
                </a:solidFill>
                <a:effectLst>
                  <a:outerShdw blurRad="38100" dist="38100" dir="2700000" algn="tl">
                    <a:srgbClr val="000000">
                      <a:alpha val="43137"/>
                    </a:srgbClr>
                  </a:outerShdw>
                </a:effectLst>
                <a:latin typeface="Monotype Corsiva" pitchFamily="66" charset="0"/>
              </a:rPr>
              <a:t>the 2</a:t>
            </a:r>
            <a:r>
              <a:rPr lang="en-US" sz="8000" baseline="30000" dirty="0" smtClean="0">
                <a:solidFill>
                  <a:srgbClr val="FFFF00"/>
                </a:solidFill>
                <a:effectLst>
                  <a:outerShdw blurRad="38100" dist="38100" dir="2700000" algn="tl">
                    <a:srgbClr val="000000">
                      <a:alpha val="43137"/>
                    </a:srgbClr>
                  </a:outerShdw>
                </a:effectLst>
                <a:latin typeface="Monotype Corsiva" pitchFamily="66" charset="0"/>
              </a:rPr>
              <a:t>nd</a:t>
            </a:r>
            <a:r>
              <a:rPr lang="en-US" sz="8000" dirty="0" smtClean="0">
                <a:solidFill>
                  <a:srgbClr val="FFFF00"/>
                </a:solidFill>
                <a:effectLst>
                  <a:outerShdw blurRad="38100" dist="38100" dir="2700000" algn="tl">
                    <a:srgbClr val="000000">
                      <a:alpha val="43137"/>
                    </a:srgbClr>
                  </a:outerShdw>
                </a:effectLst>
                <a:latin typeface="Monotype Corsiva" pitchFamily="66" charset="0"/>
              </a:rPr>
              <a:t> Dragoons</a:t>
            </a:r>
          </a:p>
          <a:p>
            <a:pPr algn="ctr"/>
            <a:r>
              <a:rPr lang="en-US" sz="8000" dirty="0">
                <a:solidFill>
                  <a:srgbClr val="FFFF00"/>
                </a:solidFill>
                <a:effectLst>
                  <a:outerShdw blurRad="38100" dist="38100" dir="2700000" algn="tl">
                    <a:srgbClr val="000000">
                      <a:alpha val="43137"/>
                    </a:srgbClr>
                  </a:outerShdw>
                </a:effectLst>
                <a:latin typeface="Monotype Corsiva" pitchFamily="66" charset="0"/>
              </a:rPr>
              <a:t>i</a:t>
            </a:r>
            <a:r>
              <a:rPr lang="en-US" sz="8000" dirty="0" smtClean="0">
                <a:solidFill>
                  <a:srgbClr val="FFFF00"/>
                </a:solidFill>
                <a:effectLst>
                  <a:outerShdw blurRad="38100" dist="38100" dir="2700000" algn="tl">
                    <a:srgbClr val="000000">
                      <a:alpha val="43137"/>
                    </a:srgbClr>
                  </a:outerShdw>
                </a:effectLst>
                <a:latin typeface="Monotype Corsiva" pitchFamily="66" charset="0"/>
              </a:rPr>
              <a:t>n historical art...</a:t>
            </a:r>
            <a:endParaRPr lang="en-US" sz="80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Slide Number Placeholder 2"/>
          <p:cNvSpPr>
            <a:spLocks noGrp="1"/>
          </p:cNvSpPr>
          <p:nvPr>
            <p:ph type="sldNum" sz="quarter" idx="12"/>
          </p:nvPr>
        </p:nvSpPr>
        <p:spPr/>
        <p:txBody>
          <a:bodyPr/>
          <a:lstStyle/>
          <a:p>
            <a:fld id="{DCC7E039-3C89-4DC3-BA88-9DDE2334C5A3}" type="slidenum">
              <a:rPr lang="en-US" smtClean="0"/>
              <a:t>62</a:t>
            </a:fld>
            <a:endParaRPr lang="en-US" dirty="0"/>
          </a:p>
        </p:txBody>
      </p:sp>
    </p:spTree>
    <p:extLst>
      <p:ext uri="{BB962C8B-B14F-4D97-AF65-F5344CB8AC3E}">
        <p14:creationId xmlns:p14="http://schemas.microsoft.com/office/powerpoint/2010/main" val="22250868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79476"/>
            <a:ext cx="4343400" cy="6381456"/>
          </a:xfrm>
          <a:prstGeom prst="rect">
            <a:avLst/>
          </a:prstGeom>
        </p:spPr>
      </p:pic>
      <p:sp>
        <p:nvSpPr>
          <p:cNvPr id="3" name="Donut 2"/>
          <p:cNvSpPr/>
          <p:nvPr/>
        </p:nvSpPr>
        <p:spPr>
          <a:xfrm>
            <a:off x="4038600" y="2561350"/>
            <a:ext cx="1371600" cy="1371600"/>
          </a:xfrm>
          <a:prstGeom prst="donut">
            <a:avLst>
              <a:gd name="adj" fmla="val 57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TextBox 3"/>
          <p:cNvSpPr txBox="1"/>
          <p:nvPr/>
        </p:nvSpPr>
        <p:spPr>
          <a:xfrm>
            <a:off x="457200" y="838200"/>
            <a:ext cx="3661067" cy="1815882"/>
          </a:xfrm>
          <a:prstGeom prst="rect">
            <a:avLst/>
          </a:prstGeom>
          <a:noFill/>
        </p:spPr>
        <p:txBody>
          <a:bodyPr wrap="none" rtlCol="0">
            <a:spAutoFit/>
          </a:bodyPr>
          <a:lstStyle/>
          <a:p>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“Washington Before</a:t>
            </a:r>
          </a:p>
          <a:p>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Battle of Trenton” </a:t>
            </a:r>
          </a:p>
          <a:p>
            <a:r>
              <a:rPr lang="en-US" sz="2800" i="1" dirty="0" smtClean="0">
                <a:latin typeface="Times New Roman" pitchFamily="18" charset="0"/>
                <a:cs typeface="Times New Roman" pitchFamily="18" charset="0"/>
              </a:rPr>
              <a:t>– </a:t>
            </a:r>
            <a:r>
              <a:rPr lang="en-US" sz="2800" dirty="0" smtClean="0">
                <a:latin typeface="Times New Roman" pitchFamily="18" charset="0"/>
                <a:cs typeface="Times New Roman" pitchFamily="18" charset="0"/>
              </a:rPr>
              <a:t>Artist: John Trumbull</a:t>
            </a:r>
          </a:p>
          <a:p>
            <a:r>
              <a:rPr lang="en-US" sz="2800" dirty="0">
                <a:latin typeface="Times New Roman" pitchFamily="18" charset="0"/>
                <a:cs typeface="Times New Roman" pitchFamily="18" charset="0"/>
              </a:rPr>
              <a:t>c</a:t>
            </a:r>
            <a:r>
              <a:rPr lang="en-US" sz="2800" dirty="0" smtClean="0">
                <a:latin typeface="Times New Roman" pitchFamily="18" charset="0"/>
                <a:cs typeface="Times New Roman" pitchFamily="18" charset="0"/>
              </a:rPr>
              <a:t>a. 1792</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63</a:t>
            </a:fld>
            <a:endParaRPr lang="en-US" dirty="0"/>
          </a:p>
        </p:txBody>
      </p:sp>
    </p:spTree>
    <p:extLst>
      <p:ext uri="{BB962C8B-B14F-4D97-AF65-F5344CB8AC3E}">
        <p14:creationId xmlns:p14="http://schemas.microsoft.com/office/powerpoint/2010/main" val="32790595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06366" y="228600"/>
            <a:ext cx="7255512" cy="954107"/>
          </a:xfrm>
          <a:prstGeom prst="rect">
            <a:avLst/>
          </a:prstGeom>
          <a:noFill/>
        </p:spPr>
        <p:txBody>
          <a:bodyPr wrap="none" rtlCol="0">
            <a:spAutoFit/>
          </a:bodyPr>
          <a:lstStyle/>
          <a:p>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“Surrender of General Burgoyne at Saratoga “ </a:t>
            </a:r>
          </a:p>
          <a:p>
            <a:r>
              <a:rPr lang="en-US" sz="2800" dirty="0" smtClean="0">
                <a:effectLst>
                  <a:outerShdw blurRad="38100" dist="38100" dir="2700000" algn="tl">
                    <a:srgbClr val="000000">
                      <a:alpha val="43137"/>
                    </a:srgbClr>
                  </a:outerShdw>
                </a:effectLst>
                <a:latin typeface="Times New Roman" pitchFamily="18" charset="0"/>
                <a:cs typeface="Times New Roman" pitchFamily="18" charset="0"/>
              </a:rPr>
              <a:t>– Artist: John Trumbull  ca. 1821</a:t>
            </a:r>
            <a:endParaRPr lang="en-US" sz="2800" dirty="0">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9166" y="1295400"/>
            <a:ext cx="8020443" cy="5312207"/>
          </a:xfrm>
          <a:prstGeom prst="rect">
            <a:avLst/>
          </a:prstGeom>
        </p:spPr>
      </p:pic>
      <p:sp>
        <p:nvSpPr>
          <p:cNvPr id="3" name="Donut 2"/>
          <p:cNvSpPr/>
          <p:nvPr/>
        </p:nvSpPr>
        <p:spPr>
          <a:xfrm>
            <a:off x="457200" y="2590800"/>
            <a:ext cx="1371600" cy="1371600"/>
          </a:xfrm>
          <a:prstGeom prst="donut">
            <a:avLst>
              <a:gd name="adj" fmla="val 57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64</a:t>
            </a:fld>
            <a:endParaRPr lang="en-US" dirty="0"/>
          </a:p>
        </p:txBody>
      </p:sp>
    </p:spTree>
    <p:extLst>
      <p:ext uri="{BB962C8B-B14F-4D97-AF65-F5344CB8AC3E}">
        <p14:creationId xmlns:p14="http://schemas.microsoft.com/office/powerpoint/2010/main" val="252694637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532" y="609600"/>
            <a:ext cx="7511143" cy="4572000"/>
          </a:xfrm>
          <a:prstGeom prst="rect">
            <a:avLst/>
          </a:prstGeom>
        </p:spPr>
      </p:pic>
      <p:sp>
        <p:nvSpPr>
          <p:cNvPr id="3" name="Donut 2"/>
          <p:cNvSpPr/>
          <p:nvPr/>
        </p:nvSpPr>
        <p:spPr>
          <a:xfrm>
            <a:off x="3657600" y="304800"/>
            <a:ext cx="1676400" cy="1676400"/>
          </a:xfrm>
          <a:prstGeom prst="donut">
            <a:avLst>
              <a:gd name="adj" fmla="val 549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Box 6"/>
          <p:cNvSpPr txBox="1"/>
          <p:nvPr/>
        </p:nvSpPr>
        <p:spPr>
          <a:xfrm>
            <a:off x="2317532" y="5181600"/>
            <a:ext cx="4459298" cy="1384995"/>
          </a:xfrm>
          <a:prstGeom prst="rect">
            <a:avLst/>
          </a:prstGeom>
          <a:noFill/>
        </p:spPr>
        <p:txBody>
          <a:bodyPr wrap="none" rtlCol="0">
            <a:spAutoFit/>
          </a:bodyPr>
          <a:lstStyle/>
          <a:p>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“Washington at Yorktown” </a:t>
            </a:r>
          </a:p>
          <a:p>
            <a:r>
              <a:rPr lang="en-US" sz="2800" dirty="0" smtClean="0">
                <a:latin typeface="Times New Roman" pitchFamily="18" charset="0"/>
                <a:cs typeface="Times New Roman" pitchFamily="18" charset="0"/>
              </a:rPr>
              <a:t>– Artist: Constantino Brumidi</a:t>
            </a:r>
          </a:p>
          <a:p>
            <a:r>
              <a:rPr lang="en-US" sz="2800" dirty="0">
                <a:latin typeface="Times New Roman" pitchFamily="18" charset="0"/>
                <a:cs typeface="Times New Roman" pitchFamily="18" charset="0"/>
              </a:rPr>
              <a:t>c</a:t>
            </a:r>
            <a:r>
              <a:rPr lang="en-US" sz="2800" dirty="0" smtClean="0">
                <a:latin typeface="Times New Roman" pitchFamily="18" charset="0"/>
                <a:cs typeface="Times New Roman" pitchFamily="18" charset="0"/>
              </a:rPr>
              <a:t>a. 1781</a:t>
            </a:r>
            <a:endParaRPr lang="en-US" sz="28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65</a:t>
            </a:fld>
            <a:endParaRPr lang="en-US" dirty="0"/>
          </a:p>
        </p:txBody>
      </p:sp>
    </p:spTree>
    <p:extLst>
      <p:ext uri="{BB962C8B-B14F-4D97-AF65-F5344CB8AC3E}">
        <p14:creationId xmlns:p14="http://schemas.microsoft.com/office/powerpoint/2010/main" val="111588785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999" t="-3155" r="37951" b="33631"/>
          <a:stretch/>
        </p:blipFill>
        <p:spPr>
          <a:xfrm>
            <a:off x="381536" y="294467"/>
            <a:ext cx="4038064" cy="6226116"/>
          </a:xfrm>
          <a:prstGeom prst="rect">
            <a:avLst/>
          </a:prstGeom>
        </p:spPr>
      </p:pic>
      <p:sp>
        <p:nvSpPr>
          <p:cNvPr id="3" name="TextBox 2"/>
          <p:cNvSpPr txBox="1"/>
          <p:nvPr/>
        </p:nvSpPr>
        <p:spPr>
          <a:xfrm>
            <a:off x="4701874" y="914400"/>
            <a:ext cx="4213526" cy="4154984"/>
          </a:xfrm>
          <a:prstGeom prst="rect">
            <a:avLst/>
          </a:prstGeom>
          <a:noFill/>
        </p:spPr>
        <p:txBody>
          <a:bodyPr wrap="none" rtlCol="0">
            <a:spAutoFit/>
          </a:bodyPr>
          <a:lstStyle/>
          <a:p>
            <a:r>
              <a:rPr lang="en-US" sz="2400" dirty="0" smtClean="0">
                <a:latin typeface="Times New Roman" pitchFamily="18" charset="0"/>
                <a:cs typeface="Times New Roman" pitchFamily="18" charset="0"/>
              </a:rPr>
              <a:t>“An eye-witness sketch of </a:t>
            </a:r>
          </a:p>
          <a:p>
            <a:r>
              <a:rPr lang="en-US" sz="2400" dirty="0" smtClean="0">
                <a:latin typeface="Times New Roman" pitchFamily="18" charset="0"/>
                <a:cs typeface="Times New Roman" pitchFamily="18" charset="0"/>
              </a:rPr>
              <a:t>a private in the </a:t>
            </a:r>
            <a:r>
              <a:rPr lang="en-US" sz="2400" dirty="0" smtClean="0">
                <a:solidFill>
                  <a:srgbClr val="FFFF00"/>
                </a:solidFill>
                <a:latin typeface="Times New Roman" pitchFamily="18" charset="0"/>
                <a:cs typeface="Times New Roman" pitchFamily="18" charset="0"/>
              </a:rPr>
              <a:t>2</a:t>
            </a:r>
            <a:r>
              <a:rPr lang="en-US" sz="2400" baseline="30000" dirty="0" smtClean="0">
                <a:solidFill>
                  <a:srgbClr val="FFFF00"/>
                </a:solidFill>
                <a:latin typeface="Times New Roman" pitchFamily="18" charset="0"/>
                <a:cs typeface="Times New Roman" pitchFamily="18" charset="0"/>
              </a:rPr>
              <a:t>nd</a:t>
            </a:r>
            <a:r>
              <a:rPr lang="en-US" sz="2400" dirty="0" smtClean="0">
                <a:solidFill>
                  <a:srgbClr val="FFFF00"/>
                </a:solidFill>
                <a:latin typeface="Times New Roman" pitchFamily="18" charset="0"/>
                <a:cs typeface="Times New Roman" pitchFamily="18" charset="0"/>
              </a:rPr>
              <a:t> Continental </a:t>
            </a:r>
          </a:p>
          <a:p>
            <a:r>
              <a:rPr lang="en-US" sz="2400" dirty="0" smtClean="0">
                <a:solidFill>
                  <a:srgbClr val="FFFF00"/>
                </a:solidFill>
                <a:latin typeface="Times New Roman" pitchFamily="18" charset="0"/>
                <a:cs typeface="Times New Roman" pitchFamily="18" charset="0"/>
              </a:rPr>
              <a:t>Light Dragoons </a:t>
            </a:r>
            <a:r>
              <a:rPr lang="en-US" sz="2400" dirty="0" smtClean="0">
                <a:latin typeface="Times New Roman" pitchFamily="18" charset="0"/>
                <a:cs typeface="Times New Roman" pitchFamily="18" charset="0"/>
              </a:rPr>
              <a:t>during the </a:t>
            </a:r>
          </a:p>
          <a:p>
            <a:r>
              <a:rPr lang="en-US" sz="2400" dirty="0" smtClean="0">
                <a:latin typeface="Times New Roman" pitchFamily="18" charset="0"/>
                <a:cs typeface="Times New Roman" pitchFamily="18" charset="0"/>
              </a:rPr>
              <a:t>Yorktown Campaign, from</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 journal of Sub-Lieutenant</a:t>
            </a:r>
          </a:p>
          <a:p>
            <a:r>
              <a:rPr lang="en-US" sz="2400" dirty="0" smtClean="0">
                <a:latin typeface="Times New Roman" pitchFamily="18" charset="0"/>
                <a:cs typeface="Times New Roman" pitchFamily="18" charset="0"/>
              </a:rPr>
              <a:t>Jean-Baptiste de Verges of the </a:t>
            </a:r>
          </a:p>
          <a:p>
            <a:r>
              <a:rPr lang="en-US" sz="2400" dirty="0" smtClean="0">
                <a:latin typeface="Times New Roman" pitchFamily="18" charset="0"/>
                <a:cs typeface="Times New Roman" pitchFamily="18" charset="0"/>
              </a:rPr>
              <a:t>Royal Deux-Ponts Regiment </a:t>
            </a:r>
          </a:p>
          <a:p>
            <a:r>
              <a:rPr lang="en-US" sz="2400" dirty="0" smtClean="0">
                <a:latin typeface="Times New Roman" pitchFamily="18" charset="0"/>
                <a:cs typeface="Times New Roman" pitchFamily="18" charset="0"/>
              </a:rPr>
              <a:t>in Rochambeau’s French Army.”</a:t>
            </a:r>
          </a:p>
          <a:p>
            <a:r>
              <a:rPr lang="en-US" sz="2400" dirty="0" smtClean="0">
                <a:latin typeface="Times New Roman" pitchFamily="18" charset="0"/>
                <a:cs typeface="Times New Roman" pitchFamily="18" charset="0"/>
              </a:rPr>
              <a:t>Excerpted from “The United</a:t>
            </a:r>
          </a:p>
          <a:p>
            <a:r>
              <a:rPr lang="en-US" sz="2400" dirty="0" smtClean="0">
                <a:latin typeface="Times New Roman" pitchFamily="18" charset="0"/>
                <a:cs typeface="Times New Roman" pitchFamily="18" charset="0"/>
              </a:rPr>
              <a:t>States Cavalry, An Illustrated</a:t>
            </a:r>
          </a:p>
          <a:p>
            <a:r>
              <a:rPr lang="en-US" sz="2400" dirty="0" smtClean="0">
                <a:latin typeface="Times New Roman" pitchFamily="18" charset="0"/>
                <a:cs typeface="Times New Roman" pitchFamily="18" charset="0"/>
              </a:rPr>
              <a:t>History” by G. J. W. Urwin.</a:t>
            </a:r>
          </a:p>
        </p:txBody>
      </p:sp>
      <p:sp>
        <p:nvSpPr>
          <p:cNvPr id="4" name="Slide Number Placeholder 3"/>
          <p:cNvSpPr>
            <a:spLocks noGrp="1"/>
          </p:cNvSpPr>
          <p:nvPr>
            <p:ph type="sldNum" sz="quarter" idx="12"/>
          </p:nvPr>
        </p:nvSpPr>
        <p:spPr/>
        <p:txBody>
          <a:bodyPr/>
          <a:lstStyle/>
          <a:p>
            <a:fld id="{DCC7E039-3C89-4DC3-BA88-9DDE2334C5A3}" type="slidenum">
              <a:rPr lang="en-US" smtClean="0"/>
              <a:t>66</a:t>
            </a:fld>
            <a:endParaRPr lang="en-US" dirty="0"/>
          </a:p>
        </p:txBody>
      </p:sp>
    </p:spTree>
    <p:extLst>
      <p:ext uri="{BB962C8B-B14F-4D97-AF65-F5344CB8AC3E}">
        <p14:creationId xmlns:p14="http://schemas.microsoft.com/office/powerpoint/2010/main" val="34088338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645"/>
          <a:stretch/>
        </p:blipFill>
        <p:spPr>
          <a:xfrm>
            <a:off x="4542295" y="3109993"/>
            <a:ext cx="4068305" cy="2986007"/>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t="10476"/>
          <a:stretch/>
        </p:blipFill>
        <p:spPr>
          <a:xfrm>
            <a:off x="248091" y="1752600"/>
            <a:ext cx="4284347" cy="2974639"/>
          </a:xfrm>
          <a:prstGeom prst="rect">
            <a:avLst/>
          </a:prstGeom>
        </p:spPr>
      </p:pic>
      <p:sp>
        <p:nvSpPr>
          <p:cNvPr id="4" name="TextBox 3"/>
          <p:cNvSpPr txBox="1"/>
          <p:nvPr/>
        </p:nvSpPr>
        <p:spPr>
          <a:xfrm>
            <a:off x="881645" y="609600"/>
            <a:ext cx="7332457" cy="923330"/>
          </a:xfrm>
          <a:prstGeom prst="rect">
            <a:avLst/>
          </a:prstGeom>
          <a:noFill/>
        </p:spPr>
        <p:txBody>
          <a:bodyPr wrap="none" rtlCol="0">
            <a:spAutoFit/>
          </a:bodyPr>
          <a:lstStyle/>
          <a:p>
            <a:r>
              <a:rPr lang="en-US" sz="5400" dirty="0" smtClean="0">
                <a:solidFill>
                  <a:srgbClr val="FFFF00"/>
                </a:solidFill>
                <a:effectLst>
                  <a:outerShdw blurRad="38100" dist="38100" dir="2700000" algn="tl">
                    <a:srgbClr val="000000">
                      <a:alpha val="43137"/>
                    </a:srgbClr>
                  </a:outerShdw>
                </a:effectLst>
                <a:latin typeface="Monotype Corsiva" pitchFamily="66" charset="0"/>
              </a:rPr>
              <a:t>Sometimes life imitates art…</a:t>
            </a:r>
            <a:endParaRPr lang="en-US" sz="54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5" name="TextBox 4"/>
          <p:cNvSpPr txBox="1"/>
          <p:nvPr/>
        </p:nvSpPr>
        <p:spPr>
          <a:xfrm>
            <a:off x="5486082" y="1752600"/>
            <a:ext cx="2133918" cy="1200329"/>
          </a:xfrm>
          <a:prstGeom prst="rect">
            <a:avLst/>
          </a:prstGeom>
          <a:noFill/>
        </p:spPr>
        <p:txBody>
          <a:bodyPr wrap="none" rtlCol="0">
            <a:spAutoFit/>
          </a:bodyPr>
          <a:lstStyle/>
          <a:p>
            <a:pPr algn="ct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Nielson </a:t>
            </a:r>
          </a:p>
          <a:p>
            <a:pPr algn="ctr"/>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farmhouse</a:t>
            </a:r>
            <a:endParaRPr lang="en-US" sz="3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TextBox 5"/>
          <p:cNvSpPr txBox="1"/>
          <p:nvPr/>
        </p:nvSpPr>
        <p:spPr>
          <a:xfrm>
            <a:off x="457200" y="5029200"/>
            <a:ext cx="3865161" cy="1200329"/>
          </a:xfrm>
          <a:prstGeom prst="rect">
            <a:avLst/>
          </a:prstGeom>
          <a:noFill/>
        </p:spPr>
        <p:txBody>
          <a:bodyPr wrap="none" rtlCol="0">
            <a:spAutoFit/>
          </a:bodyPr>
          <a:lstStyle/>
          <a:p>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Saratoga Battlefield</a:t>
            </a:r>
          </a:p>
          <a:p>
            <a:r>
              <a:rPr lang="en-US" sz="3600" dirty="0" smtClean="0">
                <a:effectLst>
                  <a:outerShdw blurRad="38100" dist="38100" dir="2700000" algn="tl">
                    <a:srgbClr val="000000">
                      <a:alpha val="43137"/>
                    </a:srgbClr>
                  </a:outerShdw>
                </a:effectLst>
                <a:latin typeface="Times New Roman" pitchFamily="18" charset="0"/>
                <a:cs typeface="Times New Roman" pitchFamily="18" charset="0"/>
              </a:rPr>
              <a:t>Saratoga NPS</a:t>
            </a:r>
            <a:endParaRPr lang="en-US" sz="3600"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Slide Number Placeholder 6"/>
          <p:cNvSpPr>
            <a:spLocks noGrp="1"/>
          </p:cNvSpPr>
          <p:nvPr>
            <p:ph type="sldNum" sz="quarter" idx="12"/>
          </p:nvPr>
        </p:nvSpPr>
        <p:spPr/>
        <p:txBody>
          <a:bodyPr/>
          <a:lstStyle/>
          <a:p>
            <a:fld id="{DCC7E039-3C89-4DC3-BA88-9DDE2334C5A3}" type="slidenum">
              <a:rPr lang="en-US" smtClean="0"/>
              <a:t>67</a:t>
            </a:fld>
            <a:endParaRPr lang="en-US" dirty="0"/>
          </a:p>
        </p:txBody>
      </p:sp>
    </p:spTree>
    <p:extLst>
      <p:ext uri="{BB962C8B-B14F-4D97-AF65-F5344CB8AC3E}">
        <p14:creationId xmlns:p14="http://schemas.microsoft.com/office/powerpoint/2010/main" val="238450796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a:effectLst>
            <a:glow rad="228600">
              <a:schemeClr val="accent2">
                <a:satMod val="175000"/>
                <a:alpha val="40000"/>
              </a:schemeClr>
            </a:glow>
          </a:effectLst>
        </p:spPr>
        <p:txBody>
          <a:bodyPr>
            <a:normAutofit/>
          </a:bodyPr>
          <a:lstStyle/>
          <a:p>
            <a:r>
              <a:rPr lang="en-US" sz="6600" dirty="0" smtClean="0">
                <a:effectLst>
                  <a:glow rad="254000">
                    <a:srgbClr val="FF0066"/>
                  </a:glow>
                  <a:outerShdw blurRad="38100" dist="38100" dir="2700000" algn="tl">
                    <a:srgbClr val="000000">
                      <a:alpha val="43137"/>
                    </a:srgbClr>
                  </a:outerShdw>
                </a:effectLst>
                <a:latin typeface="Monotype Corsiva" pitchFamily="66" charset="0"/>
              </a:rPr>
              <a:t>Fun Facts!</a:t>
            </a:r>
            <a:endParaRPr lang="en-US" sz="6600" dirty="0">
              <a:effectLst>
                <a:glow rad="254000">
                  <a:srgbClr val="FF0066"/>
                </a:glow>
                <a:outerShdw blurRad="38100" dist="38100" dir="2700000" algn="tl">
                  <a:srgbClr val="000000">
                    <a:alpha val="43137"/>
                  </a:srgbClr>
                </a:outerShdw>
              </a:effectLst>
              <a:latin typeface="Monotype Corsiva" pitchFamily="66" charset="0"/>
            </a:endParaRPr>
          </a:p>
        </p:txBody>
      </p:sp>
      <p:sp>
        <p:nvSpPr>
          <p:cNvPr id="3" name="TextBox 2"/>
          <p:cNvSpPr txBox="1"/>
          <p:nvPr/>
        </p:nvSpPr>
        <p:spPr>
          <a:xfrm>
            <a:off x="1143000" y="1143000"/>
            <a:ext cx="6837973" cy="5416868"/>
          </a:xfrm>
          <a:prstGeom prst="rect">
            <a:avLst/>
          </a:prstGeom>
          <a:noFill/>
        </p:spPr>
        <p:txBody>
          <a:bodyPr wrap="square" rtlCol="0">
            <a:spAutoFit/>
          </a:bodyPr>
          <a:lstStyle/>
          <a:p>
            <a:pPr marL="457200" indent="-457200">
              <a:buFont typeface="Arial" pitchFamily="34" charset="0"/>
              <a:buChar char="•"/>
            </a:pPr>
            <a:r>
              <a:rPr lang="en-US" sz="2400" dirty="0" smtClean="0">
                <a:latin typeface="Times New Roman" pitchFamily="18" charset="0"/>
                <a:cs typeface="Times New Roman" pitchFamily="18" charset="0"/>
              </a:rPr>
              <a:t>Keep your powder dry</a:t>
            </a:r>
          </a:p>
          <a:p>
            <a:endParaRPr lang="en-US" sz="10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Flash in the pan</a:t>
            </a:r>
          </a:p>
          <a:p>
            <a:endParaRPr lang="en-US" sz="1000" dirty="0" smtClean="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Don’t go off half-cocked</a:t>
            </a:r>
            <a:endParaRPr lang="en-US" sz="2400" dirty="0">
              <a:latin typeface="Times New Roman" pitchFamily="18" charset="0"/>
              <a:cs typeface="Times New Roman" pitchFamily="18" charset="0"/>
            </a:endParaRPr>
          </a:p>
          <a:p>
            <a:endParaRPr lang="en-US" sz="1000" dirty="0" smtClean="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Lock, stock and barrel</a:t>
            </a:r>
          </a:p>
          <a:p>
            <a:endParaRPr lang="en-US" sz="1000" dirty="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Cross my heart and hope to die</a:t>
            </a:r>
          </a:p>
          <a:p>
            <a:endParaRPr lang="en-US" sz="1000" dirty="0" smtClean="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Flip your wig</a:t>
            </a:r>
          </a:p>
          <a:p>
            <a:endParaRPr lang="en-US" sz="1000" dirty="0">
              <a:latin typeface="Times New Roman" pitchFamily="18" charset="0"/>
              <a:cs typeface="Times New Roman" pitchFamily="18" charset="0"/>
            </a:endParaRPr>
          </a:p>
          <a:p>
            <a:pPr algn="ctr"/>
            <a:r>
              <a:rPr lang="en-US" sz="3000" i="1" dirty="0" smtClean="0">
                <a:effectLst>
                  <a:glow rad="127000">
                    <a:srgbClr val="FF0066"/>
                  </a:glow>
                </a:effectLst>
                <a:latin typeface="Times New Roman" pitchFamily="18" charset="0"/>
                <a:cs typeface="Times New Roman" pitchFamily="18" charset="0"/>
              </a:rPr>
              <a:t>These are all expressions that come from </a:t>
            </a:r>
          </a:p>
          <a:p>
            <a:pPr algn="ctr"/>
            <a:r>
              <a:rPr lang="en-US" sz="3000" i="1" dirty="0" smtClean="0">
                <a:effectLst>
                  <a:glow rad="127000">
                    <a:srgbClr val="FF0066"/>
                  </a:glow>
                </a:effectLst>
                <a:latin typeface="Times New Roman" pitchFamily="18" charset="0"/>
                <a:cs typeface="Times New Roman" pitchFamily="18" charset="0"/>
              </a:rPr>
              <a:t>  Revolutionary times, or earlier.</a:t>
            </a:r>
          </a:p>
          <a:p>
            <a:pPr algn="ctr"/>
            <a:endParaRPr lang="en-US" sz="1000" i="1" dirty="0" smtClean="0">
              <a:latin typeface="Times New Roman" pitchFamily="18" charset="0"/>
              <a:cs typeface="Times New Roman" pitchFamily="18" charset="0"/>
            </a:endParaRPr>
          </a:p>
          <a:p>
            <a:pPr marL="457200" indent="-457200">
              <a:buFont typeface="Arial" pitchFamily="34" charset="0"/>
              <a:buChar char="•"/>
            </a:pPr>
            <a:r>
              <a:rPr lang="en-US" sz="2400" dirty="0" smtClean="0">
                <a:latin typeface="Times New Roman" pitchFamily="18" charset="0"/>
                <a:cs typeface="Times New Roman" pitchFamily="18" charset="0"/>
              </a:rPr>
              <a:t>However, no one ever said “Don’t fire until you see the whites of their eyes,” anywhere, except in Pastor Weems book of American fables.</a:t>
            </a:r>
            <a:endParaRPr lang="en-US" sz="24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68</a:t>
            </a:fld>
            <a:endParaRPr lang="en-US" dirty="0"/>
          </a:p>
        </p:txBody>
      </p:sp>
    </p:spTree>
    <p:extLst>
      <p:ext uri="{BB962C8B-B14F-4D97-AF65-F5344CB8AC3E}">
        <p14:creationId xmlns:p14="http://schemas.microsoft.com/office/powerpoint/2010/main" val="1188947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7388" y="2017455"/>
            <a:ext cx="6245012" cy="2554545"/>
          </a:xfrm>
          <a:prstGeom prst="rect">
            <a:avLst/>
          </a:prstGeom>
          <a:noFill/>
          <a:ln w="76200" cmpd="tri">
            <a:solidFill>
              <a:srgbClr val="FFFF00"/>
            </a:solidFill>
          </a:ln>
        </p:spPr>
        <p:txBody>
          <a:bodyPr wrap="square" rtlCol="0">
            <a:spAutoFit/>
          </a:bodyPr>
          <a:lstStyle/>
          <a:p>
            <a:pPr algn="ctr"/>
            <a:r>
              <a:rPr lang="en-US" sz="8000" dirty="0" smtClean="0">
                <a:solidFill>
                  <a:srgbClr val="FFFF00"/>
                </a:solidFill>
                <a:latin typeface="Monotype Corsiva" pitchFamily="66" charset="0"/>
              </a:rPr>
              <a:t>Everything olde</a:t>
            </a:r>
            <a:r>
              <a:rPr lang="en-US" sz="1000" dirty="0" smtClean="0">
                <a:solidFill>
                  <a:srgbClr val="FFFF00"/>
                </a:solidFill>
                <a:latin typeface="Monotype Corsiva" pitchFamily="66" charset="0"/>
              </a:rPr>
              <a:t>       </a:t>
            </a:r>
            <a:endParaRPr lang="en-US" sz="8000" dirty="0" smtClean="0">
              <a:solidFill>
                <a:srgbClr val="FFFF00"/>
              </a:solidFill>
              <a:latin typeface="Monotype Corsiva" pitchFamily="66" charset="0"/>
            </a:endParaRPr>
          </a:p>
          <a:p>
            <a:pPr algn="ctr"/>
            <a:r>
              <a:rPr lang="en-US" sz="8000" dirty="0">
                <a:solidFill>
                  <a:srgbClr val="FFFF00"/>
                </a:solidFill>
                <a:latin typeface="Monotype Corsiva" pitchFamily="66" charset="0"/>
              </a:rPr>
              <a:t>i</a:t>
            </a:r>
            <a:r>
              <a:rPr lang="en-US" sz="8000" dirty="0" smtClean="0">
                <a:solidFill>
                  <a:srgbClr val="FFFF00"/>
                </a:solidFill>
                <a:latin typeface="Monotype Corsiva" pitchFamily="66" charset="0"/>
              </a:rPr>
              <a:t>s new again!</a:t>
            </a:r>
          </a:p>
        </p:txBody>
      </p:sp>
      <p:sp>
        <p:nvSpPr>
          <p:cNvPr id="3" name="Slide Number Placeholder 2"/>
          <p:cNvSpPr>
            <a:spLocks noGrp="1"/>
          </p:cNvSpPr>
          <p:nvPr>
            <p:ph type="sldNum" sz="quarter" idx="12"/>
          </p:nvPr>
        </p:nvSpPr>
        <p:spPr/>
        <p:txBody>
          <a:bodyPr/>
          <a:lstStyle/>
          <a:p>
            <a:fld id="{DCC7E039-3C89-4DC3-BA88-9DDE2334C5A3}" type="slidenum">
              <a:rPr lang="en-US" smtClean="0"/>
              <a:t>69</a:t>
            </a:fld>
            <a:endParaRPr lang="en-US" dirty="0"/>
          </a:p>
        </p:txBody>
      </p:sp>
    </p:spTree>
    <p:extLst>
      <p:ext uri="{BB962C8B-B14F-4D97-AF65-F5344CB8AC3E}">
        <p14:creationId xmlns:p14="http://schemas.microsoft.com/office/powerpoint/2010/main" val="56213962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1412"/>
          <a:stretch/>
        </p:blipFill>
        <p:spPr>
          <a:xfrm>
            <a:off x="457200" y="3916680"/>
            <a:ext cx="1219200" cy="123289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b="11969"/>
          <a:stretch/>
        </p:blipFill>
        <p:spPr>
          <a:xfrm>
            <a:off x="7528560" y="5105400"/>
            <a:ext cx="1234440" cy="1457152"/>
          </a:xfrm>
          <a:prstGeom prst="rect">
            <a:avLst/>
          </a:prstGeom>
        </p:spPr>
      </p:pic>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t="6804" r="12120" b="14403"/>
          <a:stretch/>
        </p:blipFill>
        <p:spPr>
          <a:xfrm>
            <a:off x="465083" y="1249680"/>
            <a:ext cx="1281332" cy="149352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t="11936" r="15484" b="27289"/>
          <a:stretch/>
        </p:blipFill>
        <p:spPr>
          <a:xfrm>
            <a:off x="7408189" y="2622068"/>
            <a:ext cx="1325909" cy="1508760"/>
          </a:xfrm>
          <a:prstGeom prst="rect">
            <a:avLst/>
          </a:prstGeom>
        </p:spPr>
      </p:pic>
      <p:sp>
        <p:nvSpPr>
          <p:cNvPr id="6" name="TextBox 5"/>
          <p:cNvSpPr txBox="1"/>
          <p:nvPr/>
        </p:nvSpPr>
        <p:spPr>
          <a:xfrm>
            <a:off x="320566" y="2720033"/>
            <a:ext cx="7100726" cy="1200329"/>
          </a:xfrm>
          <a:prstGeom prst="rect">
            <a:avLst/>
          </a:prstGeom>
          <a:noFill/>
        </p:spPr>
        <p:txBody>
          <a:bodyPr wrap="none" rtlCol="0">
            <a:spAutoFit/>
          </a:bodyPr>
          <a:lstStyle/>
          <a:p>
            <a:r>
              <a:rPr lang="en-US" b="1" dirty="0" smtClean="0">
                <a:solidFill>
                  <a:srgbClr val="FFFF00"/>
                </a:solidFill>
              </a:rPr>
              <a:t>Capt. Thomas Youngs Seymour</a:t>
            </a:r>
            <a:r>
              <a:rPr lang="en-US" dirty="0" smtClean="0"/>
              <a:t>  (1757-1811) – “Beau Sabreur of Saratoga”</a:t>
            </a:r>
          </a:p>
          <a:p>
            <a:r>
              <a:rPr lang="en-US" dirty="0" smtClean="0"/>
              <a:t>Aide to Generals Gates and Arnold; Escorted Burgoyne to Boston; </a:t>
            </a:r>
          </a:p>
          <a:p>
            <a:r>
              <a:rPr lang="en-US" dirty="0" smtClean="0"/>
              <a:t>Society of the Cincinnati; Lawyer &amp; Connecticut legislator; Abolitionist;</a:t>
            </a:r>
          </a:p>
          <a:p>
            <a:r>
              <a:rPr lang="en-US" dirty="0" smtClean="0"/>
              <a:t>Founder and Commander of the Connecticut Governor’s Horse Guard.</a:t>
            </a:r>
            <a:endParaRPr lang="en-US" dirty="0"/>
          </a:p>
        </p:txBody>
      </p:sp>
      <p:sp>
        <p:nvSpPr>
          <p:cNvPr id="7" name="TextBox 6"/>
          <p:cNvSpPr txBox="1"/>
          <p:nvPr/>
        </p:nvSpPr>
        <p:spPr>
          <a:xfrm>
            <a:off x="1752600" y="1403132"/>
            <a:ext cx="6689203" cy="1200329"/>
          </a:xfrm>
          <a:prstGeom prst="rect">
            <a:avLst/>
          </a:prstGeom>
          <a:noFill/>
        </p:spPr>
        <p:txBody>
          <a:bodyPr wrap="none" rtlCol="0">
            <a:spAutoFit/>
          </a:bodyPr>
          <a:lstStyle/>
          <a:p>
            <a:r>
              <a:rPr lang="en-US" b="1" dirty="0" smtClean="0">
                <a:solidFill>
                  <a:srgbClr val="FFFF00"/>
                </a:solidFill>
              </a:rPr>
              <a:t>Maj. Benjamin Tallmadge</a:t>
            </a:r>
            <a:r>
              <a:rPr lang="en-US" b="1" dirty="0" smtClean="0"/>
              <a:t> </a:t>
            </a:r>
            <a:r>
              <a:rPr lang="en-US" dirty="0" smtClean="0"/>
              <a:t>(1754-1835) – Washington’s Spy </a:t>
            </a:r>
          </a:p>
          <a:p>
            <a:r>
              <a:rPr lang="en-US" dirty="0" smtClean="0"/>
              <a:t>Master; Friend of Nathan Hale; Litchfield Town postmaster 1792; First </a:t>
            </a:r>
          </a:p>
          <a:p>
            <a:r>
              <a:rPr lang="en-US" dirty="0" smtClean="0"/>
              <a:t>Treasurer of the Society of the Cincinnati; Secretary of the Society </a:t>
            </a:r>
          </a:p>
          <a:p>
            <a:r>
              <a:rPr lang="en-US" dirty="0" smtClean="0"/>
              <a:t>of the Cincinnati; U.S. House of Representatives 1801-1817.</a:t>
            </a:r>
            <a:endParaRPr lang="en-US" dirty="0"/>
          </a:p>
        </p:txBody>
      </p:sp>
      <p:sp>
        <p:nvSpPr>
          <p:cNvPr id="8" name="TextBox 7"/>
          <p:cNvSpPr txBox="1"/>
          <p:nvPr/>
        </p:nvSpPr>
        <p:spPr>
          <a:xfrm>
            <a:off x="1690475" y="4114800"/>
            <a:ext cx="5978111" cy="923330"/>
          </a:xfrm>
          <a:prstGeom prst="rect">
            <a:avLst/>
          </a:prstGeom>
          <a:noFill/>
        </p:spPr>
        <p:txBody>
          <a:bodyPr wrap="none" rtlCol="0">
            <a:spAutoFit/>
          </a:bodyPr>
          <a:lstStyle/>
          <a:p>
            <a:r>
              <a:rPr lang="en-US" b="1" dirty="0" smtClean="0">
                <a:solidFill>
                  <a:srgbClr val="FFFF00"/>
                </a:solidFill>
              </a:rPr>
              <a:t>Sgt. Elijah Churchill </a:t>
            </a:r>
            <a:r>
              <a:rPr lang="en-US" dirty="0" smtClean="0"/>
              <a:t>(1755-1841) – Awarded Badge of Military </a:t>
            </a:r>
          </a:p>
          <a:p>
            <a:r>
              <a:rPr lang="en-US" dirty="0" smtClean="0"/>
              <a:t>Merit by General Washington in 1782. In the ancestral line </a:t>
            </a:r>
          </a:p>
          <a:p>
            <a:r>
              <a:rPr lang="en-US" dirty="0" smtClean="0"/>
              <a:t>of Winston Churchill.</a:t>
            </a:r>
            <a:endParaRPr lang="en-US" dirty="0"/>
          </a:p>
        </p:txBody>
      </p:sp>
      <p:sp>
        <p:nvSpPr>
          <p:cNvPr id="10" name="TextBox 9"/>
          <p:cNvSpPr txBox="1"/>
          <p:nvPr/>
        </p:nvSpPr>
        <p:spPr>
          <a:xfrm>
            <a:off x="458962" y="5105400"/>
            <a:ext cx="7181390" cy="1477328"/>
          </a:xfrm>
          <a:prstGeom prst="rect">
            <a:avLst/>
          </a:prstGeom>
          <a:noFill/>
        </p:spPr>
        <p:txBody>
          <a:bodyPr wrap="none" rtlCol="0">
            <a:spAutoFit/>
          </a:bodyPr>
          <a:lstStyle/>
          <a:p>
            <a:r>
              <a:rPr lang="en-US" b="1" dirty="0" smtClean="0">
                <a:solidFill>
                  <a:srgbClr val="FFFF00"/>
                </a:solidFill>
              </a:rPr>
              <a:t>Lemuel Cook</a:t>
            </a:r>
            <a:r>
              <a:rPr lang="en-US" b="1" dirty="0" smtClean="0"/>
              <a:t> </a:t>
            </a:r>
            <a:r>
              <a:rPr lang="en-US" dirty="0" smtClean="0"/>
              <a:t>(1759-1866) – The Last Man</a:t>
            </a:r>
          </a:p>
          <a:p>
            <a:r>
              <a:rPr lang="en-US" dirty="0" smtClean="0"/>
              <a:t>Was 1 of 20 2LD assigned “On Command” to Washington. Present at Siege </a:t>
            </a:r>
          </a:p>
          <a:p>
            <a:r>
              <a:rPr lang="en-US" dirty="0" smtClean="0"/>
              <a:t>Of Yorktown. Last survivor of the 2LD and last surviving Revolutionary War</a:t>
            </a:r>
          </a:p>
          <a:p>
            <a:r>
              <a:rPr lang="en-US" dirty="0" smtClean="0"/>
              <a:t> veteran.  One of seven Revolutionary War veterans  to survive into age of </a:t>
            </a:r>
          </a:p>
          <a:p>
            <a:r>
              <a:rPr lang="en-US" dirty="0" smtClean="0"/>
              <a:t>photography and featured  in “The Last Men of the Revolution (1864).</a:t>
            </a:r>
            <a:endParaRPr lang="en-US"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0922" y="381000"/>
            <a:ext cx="1195878" cy="1143000"/>
          </a:xfrm>
          <a:prstGeom prst="rect">
            <a:avLst/>
          </a:prstGeom>
        </p:spPr>
      </p:pic>
      <p:sp>
        <p:nvSpPr>
          <p:cNvPr id="12" name="TextBox 11"/>
          <p:cNvSpPr txBox="1"/>
          <p:nvPr/>
        </p:nvSpPr>
        <p:spPr>
          <a:xfrm>
            <a:off x="414553" y="381000"/>
            <a:ext cx="7084055" cy="923330"/>
          </a:xfrm>
          <a:prstGeom prst="rect">
            <a:avLst/>
          </a:prstGeom>
          <a:noFill/>
        </p:spPr>
        <p:txBody>
          <a:bodyPr wrap="none" rtlCol="0">
            <a:spAutoFit/>
          </a:bodyPr>
          <a:lstStyle/>
          <a:p>
            <a:r>
              <a:rPr lang="en-US" b="1" dirty="0" smtClean="0">
                <a:solidFill>
                  <a:srgbClr val="FFFF00"/>
                </a:solidFill>
              </a:rPr>
              <a:t>Col. Elisha Sheldon </a:t>
            </a:r>
            <a:r>
              <a:rPr lang="en-US" dirty="0" smtClean="0"/>
              <a:t>(1741-1805) – First Congressional Cavalry commander</a:t>
            </a:r>
          </a:p>
          <a:p>
            <a:r>
              <a:rPr lang="en-US" dirty="0" smtClean="0"/>
              <a:t>Put his reputation and his personal liberty at risk to supply his men. </a:t>
            </a:r>
          </a:p>
          <a:p>
            <a:r>
              <a:rPr lang="en-US" dirty="0" smtClean="0"/>
              <a:t>Survived the war and moved his family to what became Sheldon VT.</a:t>
            </a:r>
            <a:endParaRPr lang="en-US" dirty="0"/>
          </a:p>
        </p:txBody>
      </p:sp>
      <p:sp>
        <p:nvSpPr>
          <p:cNvPr id="9" name="Slide Number Placeholder 8"/>
          <p:cNvSpPr>
            <a:spLocks noGrp="1"/>
          </p:cNvSpPr>
          <p:nvPr>
            <p:ph type="sldNum" sz="quarter" idx="12"/>
          </p:nvPr>
        </p:nvSpPr>
        <p:spPr/>
        <p:txBody>
          <a:bodyPr/>
          <a:lstStyle/>
          <a:p>
            <a:fld id="{DCC7E039-3C89-4DC3-BA88-9DDE2334C5A3}" type="slidenum">
              <a:rPr lang="en-US" smtClean="0"/>
              <a:t>7</a:t>
            </a:fld>
            <a:endParaRPr lang="en-US" dirty="0"/>
          </a:p>
        </p:txBody>
      </p:sp>
    </p:spTree>
    <p:extLst>
      <p:ext uri="{BB962C8B-B14F-4D97-AF65-F5344CB8AC3E}">
        <p14:creationId xmlns:p14="http://schemas.microsoft.com/office/powerpoint/2010/main" val="34704043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latin typeface="Monotype Corsiva" pitchFamily="66" charset="0"/>
              </a:rPr>
              <a:t>“Sheldon’s Horse” today…</a:t>
            </a:r>
            <a:endParaRPr lang="en-US"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TextBox 2"/>
          <p:cNvSpPr txBox="1"/>
          <p:nvPr/>
        </p:nvSpPr>
        <p:spPr>
          <a:xfrm>
            <a:off x="685800" y="1219200"/>
            <a:ext cx="7848600" cy="5139869"/>
          </a:xfrm>
          <a:prstGeom prst="rect">
            <a:avLst/>
          </a:prstGeom>
          <a:noFill/>
        </p:spPr>
        <p:txBody>
          <a:bodyPr wrap="square" rtlCol="0">
            <a:spAutoFit/>
          </a:bodyPr>
          <a:lstStyle/>
          <a:p>
            <a:pPr marL="285750" indent="-285750">
              <a:buFont typeface="Arial" pitchFamily="34" charset="0"/>
              <a:buChar char="•"/>
            </a:pPr>
            <a:r>
              <a:rPr lang="en-US" sz="2400" i="1" dirty="0" smtClean="0">
                <a:solidFill>
                  <a:srgbClr val="FFC000"/>
                </a:solidFill>
                <a:latin typeface="Times New Roman" pitchFamily="18" charset="0"/>
                <a:cs typeface="Times New Roman" pitchFamily="18" charset="0"/>
              </a:rPr>
              <a:t>Reestablished</a:t>
            </a:r>
            <a:r>
              <a:rPr lang="en-US" sz="2400" dirty="0" smtClean="0">
                <a:solidFill>
                  <a:srgbClr val="FFC000"/>
                </a:solidFill>
                <a:latin typeface="Times New Roman" pitchFamily="18" charset="0"/>
                <a:cs typeface="Times New Roman" pitchFamily="18" charset="0"/>
              </a:rPr>
              <a:t> in 1978 during the Bi-Centennial of the American Revolution.</a:t>
            </a:r>
          </a:p>
          <a:p>
            <a:pPr marL="285750" indent="-285750">
              <a:buFont typeface="Arial" pitchFamily="34" charset="0"/>
              <a:buChar char="•"/>
            </a:pPr>
            <a:endParaRPr lang="en-US" sz="1000" dirty="0">
              <a:latin typeface="Times New Roman" pitchFamily="18" charset="0"/>
              <a:cs typeface="Times New Roman" pitchFamily="18" charset="0"/>
            </a:endParaRPr>
          </a:p>
          <a:p>
            <a:pPr marL="285750" indent="-285750">
              <a:buFont typeface="Arial" pitchFamily="34" charset="0"/>
              <a:buChar char="•"/>
            </a:pPr>
            <a:r>
              <a:rPr lang="en-US" sz="2400" i="1" dirty="0" smtClean="0">
                <a:latin typeface="Times New Roman" pitchFamily="18" charset="0"/>
                <a:cs typeface="Times New Roman" pitchFamily="18" charset="0"/>
              </a:rPr>
              <a:t>We are </a:t>
            </a:r>
            <a:r>
              <a:rPr lang="en-US" sz="2400" dirty="0" smtClean="0">
                <a:latin typeface="Times New Roman" pitchFamily="18" charset="0"/>
                <a:cs typeface="Times New Roman" pitchFamily="18" charset="0"/>
              </a:rPr>
              <a:t>a §501 (c) 3 Not-for-profit volunteer organization.</a:t>
            </a:r>
          </a:p>
          <a:p>
            <a:pPr marL="285750" indent="-285750">
              <a:buFont typeface="Arial" pitchFamily="34" charset="0"/>
              <a:buChar char="•"/>
            </a:pPr>
            <a:endParaRPr lang="en-US" sz="1000" dirty="0">
              <a:latin typeface="Times New Roman" pitchFamily="18" charset="0"/>
              <a:cs typeface="Times New Roman" pitchFamily="18" charset="0"/>
            </a:endParaRPr>
          </a:p>
          <a:p>
            <a:pPr marL="285750" indent="-285750">
              <a:buFont typeface="Arial" pitchFamily="34" charset="0"/>
              <a:buChar char="•"/>
            </a:pPr>
            <a:r>
              <a:rPr lang="en-US" sz="2400" i="1" dirty="0" smtClean="0">
                <a:solidFill>
                  <a:srgbClr val="FFC000"/>
                </a:solidFill>
                <a:latin typeface="Times New Roman" pitchFamily="18" charset="0"/>
                <a:cs typeface="Times New Roman" pitchFamily="18" charset="0"/>
              </a:rPr>
              <a:t>We are </a:t>
            </a:r>
            <a:r>
              <a:rPr lang="en-US" sz="2400" dirty="0" smtClean="0">
                <a:solidFill>
                  <a:srgbClr val="FFC000"/>
                </a:solidFill>
                <a:latin typeface="Times New Roman" pitchFamily="18" charset="0"/>
                <a:cs typeface="Times New Roman" pitchFamily="18" charset="0"/>
              </a:rPr>
              <a:t>recognized by proclamation of the 106</a:t>
            </a:r>
            <a:r>
              <a:rPr lang="en-US" sz="2400" baseline="30000" dirty="0" smtClean="0">
                <a:solidFill>
                  <a:srgbClr val="FFC000"/>
                </a:solidFill>
                <a:latin typeface="Times New Roman" pitchFamily="18" charset="0"/>
                <a:cs typeface="Times New Roman" pitchFamily="18" charset="0"/>
              </a:rPr>
              <a:t>th</a:t>
            </a:r>
            <a:r>
              <a:rPr lang="en-US" sz="2400" dirty="0" smtClean="0">
                <a:solidFill>
                  <a:srgbClr val="FFC000"/>
                </a:solidFill>
                <a:latin typeface="Times New Roman" pitchFamily="18" charset="0"/>
                <a:cs typeface="Times New Roman" pitchFamily="18" charset="0"/>
              </a:rPr>
              <a:t> United States Congress as the inheritors of the original 2</a:t>
            </a:r>
            <a:r>
              <a:rPr lang="en-US" sz="2400" baseline="30000" dirty="0" smtClean="0">
                <a:solidFill>
                  <a:srgbClr val="FFC000"/>
                </a:solidFill>
                <a:latin typeface="Times New Roman" pitchFamily="18" charset="0"/>
                <a:cs typeface="Times New Roman" pitchFamily="18" charset="0"/>
              </a:rPr>
              <a:t>nd</a:t>
            </a:r>
            <a:r>
              <a:rPr lang="en-US" sz="2400" dirty="0" smtClean="0">
                <a:solidFill>
                  <a:srgbClr val="FFC000"/>
                </a:solidFill>
                <a:latin typeface="Times New Roman" pitchFamily="18" charset="0"/>
                <a:cs typeface="Times New Roman" pitchFamily="18" charset="0"/>
              </a:rPr>
              <a:t> Dragoons.</a:t>
            </a:r>
          </a:p>
          <a:p>
            <a:pPr marL="285750" indent="-285750">
              <a:buFont typeface="Arial" pitchFamily="34" charset="0"/>
              <a:buChar char="•"/>
            </a:pPr>
            <a:endParaRPr lang="en-US" sz="1000" dirty="0">
              <a:latin typeface="Times New Roman" pitchFamily="18" charset="0"/>
              <a:cs typeface="Times New Roman" pitchFamily="18" charset="0"/>
            </a:endParaRPr>
          </a:p>
          <a:p>
            <a:pPr marL="285750" indent="-285750">
              <a:buFont typeface="Arial" pitchFamily="34" charset="0"/>
              <a:buChar char="•"/>
            </a:pPr>
            <a:r>
              <a:rPr lang="en-US" sz="2400" i="1" dirty="0" smtClean="0">
                <a:latin typeface="Times New Roman" pitchFamily="18" charset="0"/>
                <a:cs typeface="Times New Roman" pitchFamily="18" charset="0"/>
              </a:rPr>
              <a:t>We are</a:t>
            </a:r>
            <a:r>
              <a:rPr lang="en-US" sz="2400" dirty="0" smtClean="0">
                <a:latin typeface="Times New Roman" pitchFamily="18" charset="0"/>
                <a:cs typeface="Times New Roman" pitchFamily="18" charset="0"/>
              </a:rPr>
              <a:t> officially recognized historical representatives of the States of Connecticut, Rhode Island and Massachusetts.</a:t>
            </a:r>
          </a:p>
          <a:p>
            <a:pPr marL="285750" indent="-285750">
              <a:buFont typeface="Arial" pitchFamily="34" charset="0"/>
              <a:buChar char="•"/>
            </a:pPr>
            <a:endParaRPr lang="en-US" sz="1000" dirty="0">
              <a:latin typeface="Times New Roman" pitchFamily="18" charset="0"/>
              <a:cs typeface="Times New Roman" pitchFamily="18" charset="0"/>
            </a:endParaRPr>
          </a:p>
          <a:p>
            <a:pPr marL="285750" indent="-285750">
              <a:buFont typeface="Arial" pitchFamily="34" charset="0"/>
              <a:buChar char="•"/>
            </a:pPr>
            <a:r>
              <a:rPr lang="en-US" sz="2400" i="1" dirty="0" smtClean="0">
                <a:solidFill>
                  <a:srgbClr val="FFC000"/>
                </a:solidFill>
                <a:latin typeface="Times New Roman" pitchFamily="18" charset="0"/>
                <a:cs typeface="Times New Roman" pitchFamily="18" charset="0"/>
              </a:rPr>
              <a:t>We are </a:t>
            </a:r>
            <a:r>
              <a:rPr lang="en-US" sz="2400" dirty="0" smtClean="0">
                <a:solidFill>
                  <a:srgbClr val="FFC000"/>
                </a:solidFill>
                <a:latin typeface="Times New Roman" pitchFamily="18" charset="0"/>
                <a:cs typeface="Times New Roman" pitchFamily="18" charset="0"/>
              </a:rPr>
              <a:t>members of: Centennial Legion of Historic Commands, The Brigade of the American Revolution, The Continental Line, The Living History Association, The Burning of the Valleys Military Association.</a:t>
            </a:r>
            <a:endParaRPr lang="en-US" sz="2400" dirty="0">
              <a:solidFill>
                <a:srgbClr val="FFC000"/>
              </a:solidFill>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70</a:t>
            </a:fld>
            <a:endParaRPr lang="en-US" dirty="0"/>
          </a:p>
        </p:txBody>
      </p:sp>
    </p:spTree>
    <p:extLst>
      <p:ext uri="{BB962C8B-B14F-4D97-AF65-F5344CB8AC3E}">
        <p14:creationId xmlns:p14="http://schemas.microsoft.com/office/powerpoint/2010/main" val="382813963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effectLst>
                  <a:outerShdw blurRad="38100" dist="38100" dir="2700000" algn="tl">
                    <a:srgbClr val="000000">
                      <a:alpha val="43137"/>
                    </a:srgbClr>
                  </a:outerShdw>
                </a:effectLst>
                <a:latin typeface="Monotype Corsiva" pitchFamily="66" charset="0"/>
              </a:rPr>
              <a:t>Membership in today’s 2LD</a:t>
            </a:r>
            <a:endParaRPr lang="en-US"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TextBox 2"/>
          <p:cNvSpPr txBox="1"/>
          <p:nvPr/>
        </p:nvSpPr>
        <p:spPr>
          <a:xfrm>
            <a:off x="700781" y="1219200"/>
            <a:ext cx="8071440" cy="5570756"/>
          </a:xfrm>
          <a:prstGeom prst="rect">
            <a:avLst/>
          </a:prstGeom>
          <a:noFill/>
        </p:spPr>
        <p:txBody>
          <a:bodyPr wrap="none" rtlCol="0">
            <a:spAutoFit/>
          </a:bodyPr>
          <a:lstStyle/>
          <a:p>
            <a:r>
              <a:rPr lang="en-US" sz="2800" b="1" i="1" dirty="0" smtClean="0">
                <a:solidFill>
                  <a:srgbClr val="FFFF00"/>
                </a:solidFill>
                <a:latin typeface="Times New Roman" pitchFamily="18" charset="0"/>
                <a:cs typeface="Times New Roman" pitchFamily="18" charset="0"/>
              </a:rPr>
              <a:t>Active membership</a:t>
            </a:r>
            <a:r>
              <a:rPr lang="en-US" sz="2400" dirty="0" smtClean="0">
                <a:latin typeface="Times New Roman" pitchFamily="18" charset="0"/>
                <a:cs typeface="Times New Roman" pitchFamily="18" charset="0"/>
              </a:rPr>
              <a:t>, individual or family: If you are between</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he ages of 21 and 75, have a love of history and are willing</a:t>
            </a:r>
          </a:p>
          <a:p>
            <a:r>
              <a:rPr lang="en-US" sz="2400" dirty="0">
                <a:latin typeface="Times New Roman" pitchFamily="18" charset="0"/>
                <a:cs typeface="Times New Roman" pitchFamily="18" charset="0"/>
              </a:rPr>
              <a:t>t</a:t>
            </a:r>
            <a:r>
              <a:rPr lang="en-US" sz="2400" dirty="0" smtClean="0">
                <a:latin typeface="Times New Roman" pitchFamily="18" charset="0"/>
                <a:cs typeface="Times New Roman" pitchFamily="18" charset="0"/>
              </a:rPr>
              <a:t>o put in the time and expense, we are always looking for</a:t>
            </a:r>
          </a:p>
          <a:p>
            <a:r>
              <a:rPr lang="en-US" sz="2400" dirty="0">
                <a:latin typeface="Times New Roman" pitchFamily="18" charset="0"/>
                <a:cs typeface="Times New Roman" pitchFamily="18" charset="0"/>
              </a:rPr>
              <a:t>d</a:t>
            </a:r>
            <a:r>
              <a:rPr lang="en-US" sz="2400" dirty="0" smtClean="0">
                <a:latin typeface="Times New Roman" pitchFamily="18" charset="0"/>
                <a:cs typeface="Times New Roman" pitchFamily="18" charset="0"/>
              </a:rPr>
              <a:t>edicated individuals to swell the ranks of both our mounted</a:t>
            </a:r>
          </a:p>
          <a:p>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nd dismounted squads. Young adults 18 or over may carry</a:t>
            </a:r>
          </a:p>
          <a:p>
            <a:r>
              <a:rPr lang="en-US" sz="2400" dirty="0">
                <a:latin typeface="Times New Roman" pitchFamily="18" charset="0"/>
                <a:cs typeface="Times New Roman" pitchFamily="18" charset="0"/>
              </a:rPr>
              <a:t>w</a:t>
            </a:r>
            <a:r>
              <a:rPr lang="en-US" sz="2400" dirty="0" smtClean="0">
                <a:latin typeface="Times New Roman" pitchFamily="18" charset="0"/>
                <a:cs typeface="Times New Roman" pitchFamily="18" charset="0"/>
              </a:rPr>
              <a:t>eapons only under the supervision of a participating male </a:t>
            </a:r>
          </a:p>
          <a:p>
            <a:r>
              <a:rPr lang="en-US" sz="2400" dirty="0" smtClean="0">
                <a:latin typeface="Times New Roman" pitchFamily="18" charset="0"/>
                <a:cs typeface="Times New Roman" pitchFamily="18" charset="0"/>
              </a:rPr>
              <a:t>family member.</a:t>
            </a:r>
          </a:p>
          <a:p>
            <a:endParaRPr lang="en-US" sz="2400" dirty="0">
              <a:latin typeface="Times New Roman" pitchFamily="18" charset="0"/>
              <a:cs typeface="Times New Roman" pitchFamily="18" charset="0"/>
            </a:endParaRPr>
          </a:p>
          <a:p>
            <a:r>
              <a:rPr lang="en-US" sz="2800" b="1" i="1" dirty="0" smtClean="0">
                <a:solidFill>
                  <a:srgbClr val="FFFF00"/>
                </a:solidFill>
                <a:latin typeface="Times New Roman" pitchFamily="18" charset="0"/>
                <a:cs typeface="Times New Roman" pitchFamily="18" charset="0"/>
              </a:rPr>
              <a:t>Heritage Membership</a:t>
            </a:r>
            <a:r>
              <a:rPr lang="en-US" sz="2400" dirty="0" smtClean="0">
                <a:latin typeface="Times New Roman" pitchFamily="18" charset="0"/>
                <a:cs typeface="Times New Roman" pitchFamily="18" charset="0"/>
              </a:rPr>
              <a:t>: Did you have a Revolutionary War </a:t>
            </a:r>
          </a:p>
          <a:p>
            <a:r>
              <a:rPr lang="en-US" sz="2400" dirty="0" smtClean="0">
                <a:latin typeface="Times New Roman" pitchFamily="18" charset="0"/>
                <a:cs typeface="Times New Roman" pitchFamily="18" charset="0"/>
              </a:rPr>
              <a:t>ancestor who served in the </a:t>
            </a:r>
            <a:r>
              <a:rPr lang="en-US" sz="2400" b="1" dirty="0" smtClean="0">
                <a:solidFill>
                  <a:srgbClr val="FFFF00"/>
                </a:solidFill>
                <a:latin typeface="Times New Roman" pitchFamily="18" charset="0"/>
                <a:cs typeface="Times New Roman" pitchFamily="18" charset="0"/>
              </a:rPr>
              <a:t>2</a:t>
            </a:r>
            <a:r>
              <a:rPr lang="en-US" sz="2400" b="1" baseline="30000" dirty="0" smtClean="0">
                <a:solidFill>
                  <a:srgbClr val="FFFF00"/>
                </a:solidFill>
                <a:latin typeface="Times New Roman" pitchFamily="18" charset="0"/>
                <a:cs typeface="Times New Roman" pitchFamily="18" charset="0"/>
              </a:rPr>
              <a:t>nd</a:t>
            </a:r>
            <a:r>
              <a:rPr lang="en-US" sz="2400" b="1" dirty="0" smtClean="0">
                <a:solidFill>
                  <a:srgbClr val="FFFF00"/>
                </a:solidFill>
                <a:latin typeface="Times New Roman" pitchFamily="18" charset="0"/>
                <a:cs typeface="Times New Roman" pitchFamily="18" charset="0"/>
              </a:rPr>
              <a:t> Dragoons </a:t>
            </a:r>
            <a:r>
              <a:rPr lang="en-US" sz="2400" dirty="0" smtClean="0">
                <a:latin typeface="Times New Roman" pitchFamily="18" charset="0"/>
                <a:cs typeface="Times New Roman" pitchFamily="18" charset="0"/>
              </a:rPr>
              <a:t>between 1776 and </a:t>
            </a:r>
          </a:p>
          <a:p>
            <a:r>
              <a:rPr lang="en-US" sz="2400" dirty="0" smtClean="0">
                <a:latin typeface="Times New Roman" pitchFamily="18" charset="0"/>
                <a:cs typeface="Times New Roman" pitchFamily="18" charset="0"/>
              </a:rPr>
              <a:t>1783? If you do and have the requisite genealogical proof, </a:t>
            </a:r>
          </a:p>
          <a:p>
            <a:r>
              <a:rPr lang="en-US" sz="2400" dirty="0" smtClean="0">
                <a:latin typeface="Times New Roman" pitchFamily="18" charset="0"/>
                <a:cs typeface="Times New Roman" pitchFamily="18" charset="0"/>
              </a:rPr>
              <a:t>you automatically qualify for a Heritage membership.</a:t>
            </a:r>
          </a:p>
          <a:p>
            <a:endParaRPr lang="en-US" sz="1600" dirty="0">
              <a:latin typeface="Times New Roman" pitchFamily="18" charset="0"/>
              <a:cs typeface="Times New Roman" pitchFamily="18" charset="0"/>
            </a:endParaRPr>
          </a:p>
          <a:p>
            <a:pPr algn="ctr"/>
            <a:r>
              <a:rPr lang="en-US" sz="4400" b="1" i="1" u="sng" dirty="0" smtClean="0">
                <a:solidFill>
                  <a:srgbClr val="FFFF00"/>
                </a:solidFill>
                <a:effectLst>
                  <a:outerShdw blurRad="38100" dist="38100" dir="2700000" algn="tl">
                    <a:srgbClr val="000000">
                      <a:alpha val="43137"/>
                    </a:srgbClr>
                  </a:outerShdw>
                </a:effectLst>
                <a:latin typeface="Monotype Corsiva" pitchFamily="66" charset="0"/>
                <a:cs typeface="Times New Roman" pitchFamily="18" charset="0"/>
              </a:rPr>
              <a:t>Or  both!</a:t>
            </a:r>
          </a:p>
        </p:txBody>
      </p:sp>
      <p:sp>
        <p:nvSpPr>
          <p:cNvPr id="4" name="Slide Number Placeholder 3"/>
          <p:cNvSpPr>
            <a:spLocks noGrp="1"/>
          </p:cNvSpPr>
          <p:nvPr>
            <p:ph type="sldNum" sz="quarter" idx="12"/>
          </p:nvPr>
        </p:nvSpPr>
        <p:spPr/>
        <p:txBody>
          <a:bodyPr/>
          <a:lstStyle/>
          <a:p>
            <a:fld id="{DCC7E039-3C89-4DC3-BA88-9DDE2334C5A3}" type="slidenum">
              <a:rPr lang="en-US" smtClean="0"/>
              <a:t>71</a:t>
            </a:fld>
            <a:endParaRPr lang="en-US" dirty="0"/>
          </a:p>
        </p:txBody>
      </p:sp>
    </p:spTree>
    <p:extLst>
      <p:ext uri="{BB962C8B-B14F-4D97-AF65-F5344CB8AC3E}">
        <p14:creationId xmlns:p14="http://schemas.microsoft.com/office/powerpoint/2010/main" val="399155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0"/>
                                  </p:stCondLst>
                                  <p:childTnLst>
                                    <p:set>
                                      <p:cBhvr>
                                        <p:cTn id="6" dur="1" fill="hold">
                                          <p:stCondLst>
                                            <p:cond delay="0"/>
                                          </p:stCondLst>
                                        </p:cTn>
                                        <p:tgtEl>
                                          <p:spTgt spid="3">
                                            <p:txEl>
                                              <p:pRg st="13" end="13"/>
                                            </p:txEl>
                                          </p:spTgt>
                                        </p:tgtEl>
                                        <p:attrNameLst>
                                          <p:attrName>style.visibility</p:attrName>
                                        </p:attrNameLst>
                                      </p:cBhvr>
                                      <p:to>
                                        <p:strVal val="visible"/>
                                      </p:to>
                                    </p:set>
                                    <p:animEffect transition="in" filter="wipe(down)">
                                      <p:cBhvr>
                                        <p:cTn id="7" dur="20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87218" y="3581400"/>
            <a:ext cx="3999582" cy="3058612"/>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1371599"/>
            <a:ext cx="4165601" cy="3124201"/>
          </a:xfrm>
          <a:prstGeom prst="rect">
            <a:avLst/>
          </a:prstGeom>
        </p:spPr>
      </p:pic>
      <p:sp>
        <p:nvSpPr>
          <p:cNvPr id="2" name="TextBox 1"/>
          <p:cNvSpPr txBox="1"/>
          <p:nvPr/>
        </p:nvSpPr>
        <p:spPr>
          <a:xfrm>
            <a:off x="381000" y="228600"/>
            <a:ext cx="8396850" cy="1015663"/>
          </a:xfrm>
          <a:prstGeom prst="rect">
            <a:avLst/>
          </a:prstGeom>
          <a:noFill/>
        </p:spPr>
        <p:txBody>
          <a:bodyPr wrap="none" rtlCol="0">
            <a:spAutoFit/>
          </a:bodyPr>
          <a:lstStyle/>
          <a:p>
            <a:r>
              <a:rPr lang="en-US" sz="6000" i="1" dirty="0" smtClean="0">
                <a:solidFill>
                  <a:srgbClr val="FFFF00"/>
                </a:solidFill>
                <a:effectLst>
                  <a:outerShdw blurRad="38100" dist="38100" dir="2700000" algn="tl">
                    <a:srgbClr val="000000">
                      <a:alpha val="43137"/>
                    </a:srgbClr>
                  </a:outerShdw>
                </a:effectLst>
                <a:latin typeface="Monotype Corsiva" pitchFamily="66" charset="0"/>
              </a:rPr>
              <a:t>What does the 2LD do today?</a:t>
            </a:r>
            <a:endParaRPr lang="en-US" sz="6000" i="1"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5" name="TextBox 4"/>
          <p:cNvSpPr txBox="1"/>
          <p:nvPr/>
        </p:nvSpPr>
        <p:spPr>
          <a:xfrm>
            <a:off x="4687217" y="1371600"/>
            <a:ext cx="4228183" cy="1938992"/>
          </a:xfrm>
          <a:prstGeom prst="rect">
            <a:avLst/>
          </a:prstGeom>
          <a:noFill/>
        </p:spPr>
        <p:txBody>
          <a:bodyPr wrap="square" rtlCol="0">
            <a:spAutoFit/>
          </a:bodyPr>
          <a:lstStyle/>
          <a:p>
            <a:pPr algn="ctr"/>
            <a:r>
              <a:rPr lang="en-US" sz="5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We</a:t>
            </a:r>
          </a:p>
          <a:p>
            <a:pPr algn="ctr"/>
            <a:r>
              <a:rPr lang="en-US" sz="66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a:t>
            </a:r>
            <a:r>
              <a:rPr lang="en-US" sz="6600"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ducate…</a:t>
            </a:r>
            <a:endParaRPr lang="en-US" sz="66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6" name="Rectangle 5"/>
          <p:cNvSpPr/>
          <p:nvPr/>
        </p:nvSpPr>
        <p:spPr>
          <a:xfrm>
            <a:off x="76200" y="4724400"/>
            <a:ext cx="4824180" cy="1846659"/>
          </a:xfrm>
          <a:prstGeom prst="rect">
            <a:avLst/>
          </a:prstGeom>
        </p:spPr>
        <p:txBody>
          <a:bodyPr wrap="square">
            <a:spAutoFit/>
          </a:bodyPr>
          <a:lstStyle/>
          <a:p>
            <a:pPr algn="ctr"/>
            <a:r>
              <a:rPr lang="en-US" sz="54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We</a:t>
            </a:r>
          </a:p>
          <a:p>
            <a:pPr algn="ctr"/>
            <a:r>
              <a:rPr lang="en-US" sz="6000"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demonstrate</a:t>
            </a:r>
            <a:r>
              <a:rPr lang="en-US" sz="60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3" name="Slide Number Placeholder 2"/>
          <p:cNvSpPr>
            <a:spLocks noGrp="1"/>
          </p:cNvSpPr>
          <p:nvPr>
            <p:ph type="sldNum" sz="quarter" idx="12"/>
          </p:nvPr>
        </p:nvSpPr>
        <p:spPr/>
        <p:txBody>
          <a:bodyPr/>
          <a:lstStyle/>
          <a:p>
            <a:fld id="{DCC7E039-3C89-4DC3-BA88-9DDE2334C5A3}" type="slidenum">
              <a:rPr lang="en-US" smtClean="0"/>
              <a:t>72</a:t>
            </a:fld>
            <a:endParaRPr lang="en-US" dirty="0"/>
          </a:p>
        </p:txBody>
      </p:sp>
    </p:spTree>
    <p:extLst>
      <p:ext uri="{BB962C8B-B14F-4D97-AF65-F5344CB8AC3E}">
        <p14:creationId xmlns:p14="http://schemas.microsoft.com/office/powerpoint/2010/main" val="12199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57201"/>
            <a:ext cx="4376613" cy="2133599"/>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46600" y="3352800"/>
            <a:ext cx="4064000" cy="3048000"/>
          </a:xfrm>
          <a:prstGeom prst="rect">
            <a:avLst/>
          </a:prstGeom>
        </p:spPr>
      </p:pic>
      <p:sp>
        <p:nvSpPr>
          <p:cNvPr id="4" name="TextBox 3"/>
          <p:cNvSpPr txBox="1"/>
          <p:nvPr/>
        </p:nvSpPr>
        <p:spPr>
          <a:xfrm>
            <a:off x="611688" y="4114800"/>
            <a:ext cx="3377849" cy="1754326"/>
          </a:xfrm>
          <a:prstGeom prst="rect">
            <a:avLst/>
          </a:prstGeom>
          <a:noFill/>
        </p:spPr>
        <p:txBody>
          <a:bodyPr wrap="none" rtlCol="0">
            <a:spAutoFit/>
          </a:bodyPr>
          <a:lstStyle/>
          <a:p>
            <a:pPr algn="ctr"/>
            <a:r>
              <a:rPr lang="en-US" sz="5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We</a:t>
            </a:r>
          </a:p>
          <a:p>
            <a:pPr algn="ctr"/>
            <a:r>
              <a:rPr lang="en-US" sz="54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a:t>
            </a:r>
            <a:r>
              <a:rPr lang="en-US" sz="5400"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elebrate…</a:t>
            </a:r>
            <a:endParaRPr lang="en-US" sz="54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TextBox 4"/>
          <p:cNvSpPr txBox="1"/>
          <p:nvPr/>
        </p:nvSpPr>
        <p:spPr>
          <a:xfrm>
            <a:off x="4495800" y="685800"/>
            <a:ext cx="4724370" cy="1754326"/>
          </a:xfrm>
          <a:prstGeom prst="rect">
            <a:avLst/>
          </a:prstGeom>
          <a:noFill/>
        </p:spPr>
        <p:txBody>
          <a:bodyPr wrap="none" rtlCol="0">
            <a:spAutoFit/>
          </a:bodyPr>
          <a:lstStyle/>
          <a:p>
            <a:pPr algn="ctr"/>
            <a:r>
              <a:rPr lang="en-US" sz="5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We </a:t>
            </a:r>
          </a:p>
          <a:p>
            <a:pPr algn="ctr"/>
            <a:r>
              <a:rPr lang="en-US" sz="5400"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commemorate…</a:t>
            </a:r>
            <a:endParaRPr lang="en-US" sz="54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73</a:t>
            </a:fld>
            <a:endParaRPr lang="en-US" dirty="0"/>
          </a:p>
        </p:txBody>
      </p:sp>
    </p:spTree>
    <p:extLst>
      <p:ext uri="{BB962C8B-B14F-4D97-AF65-F5344CB8AC3E}">
        <p14:creationId xmlns:p14="http://schemas.microsoft.com/office/powerpoint/2010/main" val="324986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702" y="274638"/>
            <a:ext cx="8229600" cy="1143000"/>
          </a:xfrm>
        </p:spPr>
        <p:txBody>
          <a:bodyPr>
            <a:normAutofit/>
          </a:bodyPr>
          <a:lstStyle/>
          <a:p>
            <a:r>
              <a:rPr lang="en-US" sz="4800" u="sng" dirty="0" smtClean="0">
                <a:solidFill>
                  <a:srgbClr val="FFFF00"/>
                </a:solidFill>
                <a:effectLst>
                  <a:outerShdw blurRad="38100" dist="38100" dir="2700000" algn="tl">
                    <a:srgbClr val="000000">
                      <a:alpha val="43137"/>
                    </a:srgbClr>
                  </a:outerShdw>
                </a:effectLst>
                <a:latin typeface="Monotype Corsiva" pitchFamily="66" charset="0"/>
              </a:rPr>
              <a:t>Some events we re-create…</a:t>
            </a:r>
            <a:endParaRPr lang="en-US" sz="4800" u="sng" dirty="0">
              <a:solidFill>
                <a:srgbClr val="FFFF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 y="1295400"/>
            <a:ext cx="7250182" cy="4720674"/>
          </a:xfrm>
          <a:prstGeom prst="rect">
            <a:avLst/>
          </a:prstGeom>
        </p:spPr>
      </p:pic>
      <p:sp>
        <p:nvSpPr>
          <p:cNvPr id="4" name="TextBox 3"/>
          <p:cNvSpPr txBox="1"/>
          <p:nvPr/>
        </p:nvSpPr>
        <p:spPr>
          <a:xfrm>
            <a:off x="914400" y="1295400"/>
            <a:ext cx="7261924" cy="646331"/>
          </a:xfrm>
          <a:prstGeom prst="rect">
            <a:avLst/>
          </a:prstGeom>
          <a:noFill/>
        </p:spPr>
        <p:txBody>
          <a:bodyPr wrap="none" rtlCol="0">
            <a:spAutoFit/>
          </a:bodyPr>
          <a:lstStyle/>
          <a:p>
            <a:r>
              <a:rPr lang="en-US" sz="3600" dirty="0" smtClean="0">
                <a:solidFill>
                  <a:srgbClr val="FFC000"/>
                </a:solidFill>
                <a:latin typeface="Monotype Corsiva" pitchFamily="66" charset="0"/>
              </a:rPr>
              <a:t>Cavalry charge at The Battle of the Flockey</a:t>
            </a:r>
            <a:endParaRPr lang="en-US" sz="3600" dirty="0">
              <a:solidFill>
                <a:srgbClr val="FFC000"/>
              </a:solidFill>
              <a:latin typeface="Monotype Corsiva" pitchFamily="66" charset="0"/>
            </a:endParaRPr>
          </a:p>
        </p:txBody>
      </p:sp>
      <p:pic>
        <p:nvPicPr>
          <p:cNvPr id="8" name="MS900069594[1].wav">
            <a:hlinkClick r:id="" action="ppaction://media"/>
          </p:cNvPr>
          <p:cNvPicPr>
            <a:picLocks noChangeAspect="1"/>
          </p:cNvPicPr>
          <p:nvPr>
            <a:audioFile r:link="rId2"/>
            <p:extLst>
              <p:ext uri="{DAA4B4D4-6D71-4841-9C94-3DE7FCFB9230}">
                <p14:media xmlns:p14="http://schemas.microsoft.com/office/powerpoint/2010/main" r:embed="rId1">
                  <p14:fade in="750" out="1000"/>
                </p14:media>
              </p:ext>
            </p:extLst>
          </p:nvPr>
        </p:nvPicPr>
        <p:blipFill>
          <a:blip r:embed="rId6"/>
          <a:stretch>
            <a:fillRect/>
          </a:stretch>
        </p:blipFill>
        <p:spPr>
          <a:xfrm>
            <a:off x="457200" y="6248400"/>
            <a:ext cx="304800" cy="304800"/>
          </a:xfrm>
          <a:prstGeom prst="rect">
            <a:avLst/>
          </a:prstGeom>
        </p:spPr>
      </p:pic>
      <p:sp>
        <p:nvSpPr>
          <p:cNvPr id="5" name="Slide Number Placeholder 4"/>
          <p:cNvSpPr>
            <a:spLocks noGrp="1"/>
          </p:cNvSpPr>
          <p:nvPr>
            <p:ph type="sldNum" sz="quarter" idx="12"/>
          </p:nvPr>
        </p:nvSpPr>
        <p:spPr/>
        <p:txBody>
          <a:bodyPr/>
          <a:lstStyle/>
          <a:p>
            <a:fld id="{DCC7E039-3C89-4DC3-BA88-9DDE2334C5A3}" type="slidenum">
              <a:rPr lang="en-US" smtClean="0"/>
              <a:t>74</a:t>
            </a:fld>
            <a:endParaRPr lang="en-US" dirty="0"/>
          </a:p>
        </p:txBody>
      </p:sp>
    </p:spTree>
    <p:extLst>
      <p:ext uri="{BB962C8B-B14F-4D97-AF65-F5344CB8AC3E}">
        <p14:creationId xmlns:p14="http://schemas.microsoft.com/office/powerpoint/2010/main" val="269196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5"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947" y="2548592"/>
            <a:ext cx="4590115" cy="4161704"/>
          </a:xfrm>
          <a:prstGeom prst="rect">
            <a:avLst/>
          </a:prstGeom>
        </p:spPr>
      </p:pic>
      <p:sp>
        <p:nvSpPr>
          <p:cNvPr id="6" name="TextBox 5"/>
          <p:cNvSpPr txBox="1"/>
          <p:nvPr/>
        </p:nvSpPr>
        <p:spPr>
          <a:xfrm>
            <a:off x="5181600" y="3505200"/>
            <a:ext cx="3810000" cy="3046988"/>
          </a:xfrm>
          <a:prstGeom prst="rect">
            <a:avLst/>
          </a:prstGeom>
          <a:noFill/>
        </p:spPr>
        <p:txBody>
          <a:bodyPr wrap="square" rtlCol="0">
            <a:spAutoFit/>
          </a:bodyPr>
          <a:lstStyle/>
          <a:p>
            <a:pPr algn="ctr"/>
            <a:r>
              <a:rPr lang="en-US" sz="4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And</a:t>
            </a:r>
            <a:r>
              <a:rPr lang="en-US" sz="4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we work </a:t>
            </a:r>
            <a:r>
              <a:rPr lang="en-US" sz="4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exclusively</a:t>
            </a:r>
          </a:p>
          <a:p>
            <a:pPr algn="ctr"/>
            <a:r>
              <a:rPr lang="en-US" sz="4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t>
            </a:r>
            <a:r>
              <a:rPr lang="en-US" sz="4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ith </a:t>
            </a:r>
            <a:r>
              <a:rPr lang="en-US" sz="4800" b="1"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rescued</a:t>
            </a:r>
            <a:r>
              <a:rPr lang="en-US" sz="4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en-US" sz="48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a:t>
            </a:r>
            <a:r>
              <a:rPr lang="en-US" sz="48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orses.</a:t>
            </a:r>
          </a:p>
        </p:txBody>
      </p:sp>
      <p:sp>
        <p:nvSpPr>
          <p:cNvPr id="4" name="TextBox 3"/>
          <p:cNvSpPr txBox="1"/>
          <p:nvPr/>
        </p:nvSpPr>
        <p:spPr>
          <a:xfrm>
            <a:off x="685800" y="533400"/>
            <a:ext cx="5181600" cy="1938992"/>
          </a:xfrm>
          <a:prstGeom prst="rect">
            <a:avLst/>
          </a:prstGeom>
          <a:noFill/>
        </p:spPr>
        <p:txBody>
          <a:bodyPr wrap="square" rtlCol="0">
            <a:spAutoFit/>
          </a:bodyPr>
          <a:lstStyle/>
          <a:p>
            <a:pPr algn="ctr"/>
            <a:r>
              <a:rPr lang="en-US" sz="5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Donors we</a:t>
            </a:r>
            <a:endParaRPr lang="en-US" sz="54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54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appreci</a:t>
            </a:r>
            <a:r>
              <a:rPr lang="en-US" sz="5400"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ate</a:t>
            </a:r>
            <a:r>
              <a:rPr lang="en-US" sz="6600"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t>
            </a:r>
            <a:endParaRPr lang="en-US" sz="6600" i="1" u="sng"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81700" y="357724"/>
            <a:ext cx="2476500" cy="2857500"/>
          </a:xfrm>
          <a:prstGeom prst="rect">
            <a:avLst/>
          </a:prstGeom>
        </p:spPr>
      </p:pic>
      <p:sp>
        <p:nvSpPr>
          <p:cNvPr id="3" name="Slide Number Placeholder 2"/>
          <p:cNvSpPr>
            <a:spLocks noGrp="1"/>
          </p:cNvSpPr>
          <p:nvPr>
            <p:ph type="sldNum" sz="quarter" idx="12"/>
          </p:nvPr>
        </p:nvSpPr>
        <p:spPr/>
        <p:txBody>
          <a:bodyPr/>
          <a:lstStyle/>
          <a:p>
            <a:fld id="{DCC7E039-3C89-4DC3-BA88-9DDE2334C5A3}" type="slidenum">
              <a:rPr lang="en-US" smtClean="0"/>
              <a:t>75</a:t>
            </a:fld>
            <a:endParaRPr lang="en-US" dirty="0"/>
          </a:p>
        </p:txBody>
      </p:sp>
    </p:spTree>
    <p:extLst>
      <p:ext uri="{BB962C8B-B14F-4D97-AF65-F5344CB8AC3E}">
        <p14:creationId xmlns:p14="http://schemas.microsoft.com/office/powerpoint/2010/main" val="188590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3890" y="1219200"/>
            <a:ext cx="5588000" cy="4191000"/>
          </a:xfrm>
          <a:prstGeom prst="rect">
            <a:avLst/>
          </a:prstGeom>
          <a:ln w="76200">
            <a:solidFill>
              <a:srgbClr val="FFFF00"/>
            </a:solidFill>
          </a:ln>
        </p:spPr>
      </p:pic>
      <p:sp>
        <p:nvSpPr>
          <p:cNvPr id="3" name="TextBox 2"/>
          <p:cNvSpPr txBox="1"/>
          <p:nvPr/>
        </p:nvSpPr>
        <p:spPr>
          <a:xfrm>
            <a:off x="3581400" y="254872"/>
            <a:ext cx="1957587" cy="923330"/>
          </a:xfrm>
          <a:prstGeom prst="rect">
            <a:avLst/>
          </a:prstGeom>
          <a:noFill/>
        </p:spPr>
        <p:txBody>
          <a:bodyPr wrap="none" rtlCol="0">
            <a:spAutoFit/>
          </a:bodyPr>
          <a:lstStyle/>
          <a:p>
            <a:r>
              <a:rPr lang="en-US" sz="5400" u="sng" dirty="0" smtClean="0">
                <a:solidFill>
                  <a:srgbClr val="FFFF00"/>
                </a:solidFill>
                <a:effectLst>
                  <a:outerShdw blurRad="38100" dist="38100" dir="2700000" algn="tl">
                    <a:srgbClr val="000000">
                      <a:alpha val="43137"/>
                    </a:srgbClr>
                  </a:outerShdw>
                </a:effectLst>
                <a:latin typeface="Monotype Corsiva" pitchFamily="66" charset="0"/>
              </a:rPr>
              <a:t>Plus…</a:t>
            </a:r>
            <a:endParaRPr lang="en-US" sz="5400" u="sng"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4" name="TextBox 3"/>
          <p:cNvSpPr txBox="1"/>
          <p:nvPr/>
        </p:nvSpPr>
        <p:spPr>
          <a:xfrm>
            <a:off x="2286000" y="5445204"/>
            <a:ext cx="4482317" cy="1107996"/>
          </a:xfrm>
          <a:prstGeom prst="rect">
            <a:avLst/>
          </a:prstGeom>
          <a:noFill/>
        </p:spPr>
        <p:txBody>
          <a:bodyPr wrap="none" rtlCol="0">
            <a:spAutoFit/>
          </a:bodyPr>
          <a:lstStyle/>
          <a:p>
            <a:r>
              <a:rPr lang="en-US" sz="6600" i="1" u="sng" dirty="0" smtClean="0">
                <a:solidFill>
                  <a:srgbClr val="FFFF00"/>
                </a:solidFill>
                <a:effectLst>
                  <a:outerShdw blurRad="38100" dist="38100" dir="2700000" algn="tl">
                    <a:srgbClr val="000000">
                      <a:alpha val="43137"/>
                    </a:srgbClr>
                  </a:outerShdw>
                </a:effectLst>
                <a:latin typeface="Monotype Corsiva" pitchFamily="66" charset="0"/>
              </a:rPr>
              <a:t>We have Fun!</a:t>
            </a:r>
            <a:endParaRPr lang="en-US" sz="6600" i="1" u="sng"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5" name="Donut 4"/>
          <p:cNvSpPr/>
          <p:nvPr/>
        </p:nvSpPr>
        <p:spPr>
          <a:xfrm>
            <a:off x="3669888" y="2101644"/>
            <a:ext cx="1143000" cy="1066800"/>
          </a:xfrm>
          <a:prstGeom prst="donut">
            <a:avLst>
              <a:gd name="adj" fmla="val 7872"/>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00"/>
              </a:solidFill>
            </a:endParaRPr>
          </a:p>
        </p:txBody>
      </p:sp>
      <p:sp>
        <p:nvSpPr>
          <p:cNvPr id="6" name="Slide Number Placeholder 5"/>
          <p:cNvSpPr>
            <a:spLocks noGrp="1"/>
          </p:cNvSpPr>
          <p:nvPr>
            <p:ph type="sldNum" sz="quarter" idx="12"/>
          </p:nvPr>
        </p:nvSpPr>
        <p:spPr/>
        <p:txBody>
          <a:bodyPr/>
          <a:lstStyle/>
          <a:p>
            <a:fld id="{DCC7E039-3C89-4DC3-BA88-9DDE2334C5A3}" type="slidenum">
              <a:rPr lang="en-US" smtClean="0"/>
              <a:t>76</a:t>
            </a:fld>
            <a:endParaRPr lang="en-US" dirty="0"/>
          </a:p>
        </p:txBody>
      </p:sp>
    </p:spTree>
    <p:extLst>
      <p:ext uri="{BB962C8B-B14F-4D97-AF65-F5344CB8AC3E}">
        <p14:creationId xmlns:p14="http://schemas.microsoft.com/office/powerpoint/2010/main" val="267096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500"/>
                            </p:stCondLst>
                            <p:childTnLst>
                              <p:par>
                                <p:cTn id="9" presetID="47" presetClass="entr" presetSubtype="0" fill="hold" grpId="0" nodeType="afterEffect">
                                  <p:stCondLst>
                                    <p:cond delay="75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500"/>
                                        <p:tgtEl>
                                          <p:spTgt spid="4"/>
                                        </p:tgtEl>
                                      </p:cBhvr>
                                    </p:animEffect>
                                    <p:anim calcmode="lin" valueType="num">
                                      <p:cBhvr>
                                        <p:cTn id="12" dur="1500" fill="hold"/>
                                        <p:tgtEl>
                                          <p:spTgt spid="4"/>
                                        </p:tgtEl>
                                        <p:attrNameLst>
                                          <p:attrName>ppt_x</p:attrName>
                                        </p:attrNameLst>
                                      </p:cBhvr>
                                      <p:tavLst>
                                        <p:tav tm="0">
                                          <p:val>
                                            <p:strVal val="#ppt_x"/>
                                          </p:val>
                                        </p:tav>
                                        <p:tav tm="100000">
                                          <p:val>
                                            <p:strVal val="#ppt_x"/>
                                          </p:val>
                                        </p:tav>
                                      </p:tavLst>
                                    </p:anim>
                                    <p:anim calcmode="lin" valueType="num">
                                      <p:cBhvr>
                                        <p:cTn id="13" dur="1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sz="4800" u="sng" dirty="0" smtClean="0">
                <a:solidFill>
                  <a:srgbClr val="FFC000"/>
                </a:solidFill>
                <a:effectLst>
                  <a:outerShdw blurRad="38100" dist="38100" dir="2700000" algn="tl">
                    <a:srgbClr val="000000">
                      <a:alpha val="43137"/>
                    </a:srgbClr>
                  </a:outerShdw>
                </a:effectLst>
                <a:latin typeface="Monotype Corsiva" pitchFamily="66" charset="0"/>
              </a:rPr>
              <a:t>Suggested reading and viewing:</a:t>
            </a:r>
            <a:endParaRPr lang="en-US" sz="4800" u="sng"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1127875"/>
            <a:ext cx="3124200" cy="2713121"/>
          </a:xfrm>
          <a:prstGeom prst="rect">
            <a:avLst/>
          </a:prstGeom>
        </p:spPr>
      </p:pic>
      <p:sp>
        <p:nvSpPr>
          <p:cNvPr id="6" name="TextBox 5"/>
          <p:cNvSpPr txBox="1"/>
          <p:nvPr/>
        </p:nvSpPr>
        <p:spPr>
          <a:xfrm>
            <a:off x="3156682" y="4267200"/>
            <a:ext cx="5691045" cy="2123658"/>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“Soldiering On With the Third Troop, </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Second Continental Light Dragoons, </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1782-1783”</a:t>
            </a:r>
            <a:endParaRPr lang="en-US" sz="24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p>
            <a:r>
              <a:rPr lang="en-US" sz="2400" dirty="0" smtClean="0">
                <a:latin typeface="Times New Roman" pitchFamily="18" charset="0"/>
                <a:cs typeface="Times New Roman" pitchFamily="18" charset="0"/>
              </a:rPr>
              <a:t>Edited and annotated by Salvatore Tarantino</a:t>
            </a:r>
          </a:p>
          <a:p>
            <a:r>
              <a:rPr lang="en-US" sz="2400" dirty="0">
                <a:latin typeface="Times New Roman" pitchFamily="18" charset="0"/>
                <a:cs typeface="Times New Roman" pitchFamily="18" charset="0"/>
              </a:rPr>
              <a:t>a</a:t>
            </a:r>
            <a:r>
              <a:rPr lang="en-US" sz="2400" dirty="0" smtClean="0">
                <a:latin typeface="Times New Roman" pitchFamily="18" charset="0"/>
                <a:cs typeface="Times New Roman" pitchFamily="18" charset="0"/>
              </a:rPr>
              <a:t>nd John T. Hayes</a:t>
            </a:r>
            <a:endParaRPr lang="en-US" sz="2400" dirty="0">
              <a:latin typeface="Times New Roman" pitchFamily="18" charset="0"/>
              <a:cs typeface="Times New Roman" pitchFamily="18" charset="0"/>
            </a:endParaRPr>
          </a:p>
        </p:txBody>
      </p:sp>
      <p:sp>
        <p:nvSpPr>
          <p:cNvPr id="7" name="TextBox 6"/>
          <p:cNvSpPr txBox="1"/>
          <p:nvPr/>
        </p:nvSpPr>
        <p:spPr>
          <a:xfrm>
            <a:off x="304800" y="1066800"/>
            <a:ext cx="449162" cy="2862322"/>
          </a:xfrm>
          <a:prstGeom prst="rect">
            <a:avLst/>
          </a:prstGeom>
          <a:solidFill>
            <a:schemeClr val="bg2"/>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smtClean="0"/>
          </a:p>
          <a:p>
            <a:endParaRPr lang="en-US" dirty="0"/>
          </a:p>
          <a:p>
            <a:endParaRPr lang="en-US" dirty="0"/>
          </a:p>
        </p:txBody>
      </p:sp>
      <p:sp>
        <p:nvSpPr>
          <p:cNvPr id="8" name="TextBox 7"/>
          <p:cNvSpPr txBox="1"/>
          <p:nvPr/>
        </p:nvSpPr>
        <p:spPr>
          <a:xfrm>
            <a:off x="2832273" y="990600"/>
            <a:ext cx="713657" cy="2862322"/>
          </a:xfrm>
          <a:prstGeom prst="rect">
            <a:avLst/>
          </a:prstGeom>
          <a:solidFill>
            <a:schemeClr val="bg2"/>
          </a:solidFill>
        </p:spPr>
        <p:txBody>
          <a:bodyPr wrap="none" rtlCol="0">
            <a:spAutoFit/>
          </a:bodyPr>
          <a:lstStyle/>
          <a:p>
            <a:r>
              <a:rPr lang="en-US" dirty="0" smtClean="0"/>
              <a:t>          </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4" name="TextBox 3"/>
          <p:cNvSpPr txBox="1"/>
          <p:nvPr/>
        </p:nvSpPr>
        <p:spPr>
          <a:xfrm>
            <a:off x="3032759" y="1297857"/>
            <a:ext cx="5170005" cy="1323439"/>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“Washington’s Eyes – </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Continental Light Dragoons” </a:t>
            </a:r>
          </a:p>
          <a:p>
            <a:r>
              <a:rPr lang="en-US" sz="2400" dirty="0" smtClean="0">
                <a:latin typeface="Times New Roman" pitchFamily="18" charset="0"/>
                <a:cs typeface="Times New Roman" pitchFamily="18" charset="0"/>
              </a:rPr>
              <a:t>by Burt Garfield  Loescher</a:t>
            </a:r>
            <a:endParaRPr lang="en-US" sz="2400" dirty="0">
              <a:latin typeface="Times New Roman" pitchFamily="18" charset="0"/>
              <a:cs typeface="Times New Roman" pitchFamily="18"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3962" y="4114800"/>
            <a:ext cx="2078311" cy="2362200"/>
          </a:xfrm>
          <a:prstGeom prst="rect">
            <a:avLst/>
          </a:prstGeom>
        </p:spPr>
      </p:pic>
      <p:pic>
        <p:nvPicPr>
          <p:cNvPr id="5" name="21 - The World Turned Upside Down 1646.mp3">
            <a:hlinkClick r:id="" action="ppaction://media"/>
          </p:cNvPr>
          <p:cNvPicPr>
            <a:picLocks noChangeAspect="1"/>
          </p:cNvPicPr>
          <p:nvPr>
            <a:audioFile r:link="rId2"/>
            <p:extLst>
              <p:ext uri="{DAA4B4D4-6D71-4841-9C94-3DE7FCFB9230}">
                <p14:media xmlns:p14="http://schemas.microsoft.com/office/powerpoint/2010/main" r:embed="rId1">
                  <p14:fade out="10000"/>
                </p14:media>
              </p:ext>
            </p:extLst>
          </p:nvPr>
        </p:nvPicPr>
        <p:blipFill>
          <a:blip r:embed="rId7"/>
          <a:stretch>
            <a:fillRect/>
          </a:stretch>
        </p:blipFill>
        <p:spPr>
          <a:xfrm>
            <a:off x="304800" y="6324600"/>
            <a:ext cx="304800" cy="304800"/>
          </a:xfrm>
          <a:prstGeom prst="rect">
            <a:avLst/>
          </a:prstGeom>
        </p:spPr>
      </p:pic>
      <p:sp>
        <p:nvSpPr>
          <p:cNvPr id="10" name="Slide Number Placeholder 9"/>
          <p:cNvSpPr>
            <a:spLocks noGrp="1"/>
          </p:cNvSpPr>
          <p:nvPr>
            <p:ph type="sldNum" sz="quarter" idx="12"/>
          </p:nvPr>
        </p:nvSpPr>
        <p:spPr/>
        <p:txBody>
          <a:bodyPr/>
          <a:lstStyle/>
          <a:p>
            <a:fld id="{DCC7E039-3C89-4DC3-BA88-9DDE2334C5A3}" type="slidenum">
              <a:rPr lang="en-US" smtClean="0"/>
              <a:t>77</a:t>
            </a:fld>
            <a:endParaRPr lang="en-US" dirty="0"/>
          </a:p>
        </p:txBody>
      </p:sp>
    </p:spTree>
    <p:extLst>
      <p:ext uri="{BB962C8B-B14F-4D97-AF65-F5344CB8AC3E}">
        <p14:creationId xmlns:p14="http://schemas.microsoft.com/office/powerpoint/2010/main" val="372965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p:cTn id="7" fill="hold" display="0">
                  <p:stCondLst>
                    <p:cond delay="indefinite"/>
                  </p:stCondLst>
                  <p:endCondLst>
                    <p:cond evt="onStopAudio" delay="0">
                      <p:tgtEl>
                        <p:sldTgt/>
                      </p:tgtEl>
                    </p:cond>
                  </p:endCondLst>
                </p:cTn>
                <p:tgtEl>
                  <p:spTgt spid="5"/>
                </p:tgtEl>
              </p:cMediaNode>
            </p:audio>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457200"/>
            <a:ext cx="1740218" cy="2762250"/>
          </a:xfrm>
          <a:prstGeom prst="rect">
            <a:avLst/>
          </a:prstGeom>
        </p:spPr>
      </p:pic>
      <p:sp>
        <p:nvSpPr>
          <p:cNvPr id="4" name="TextBox 3"/>
          <p:cNvSpPr txBox="1"/>
          <p:nvPr/>
        </p:nvSpPr>
        <p:spPr>
          <a:xfrm>
            <a:off x="2525220" y="457200"/>
            <a:ext cx="5323380" cy="1323439"/>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“Washington’s Spies – The Story of</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America’s First Spy Ring”</a:t>
            </a: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y Alexander Rose</a:t>
            </a:r>
            <a:endParaRPr lang="en-US" sz="2400" dirty="0">
              <a:latin typeface="Times New Roman" pitchFamily="18" charset="0"/>
              <a:cs typeface="Times New Roman" pitchFamily="18"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3733800"/>
            <a:ext cx="2286000" cy="2286000"/>
          </a:xfrm>
          <a:prstGeom prst="rect">
            <a:avLst/>
          </a:prstGeom>
        </p:spPr>
      </p:pic>
      <p:sp>
        <p:nvSpPr>
          <p:cNvPr id="6" name="TextBox 5"/>
          <p:cNvSpPr txBox="1"/>
          <p:nvPr/>
        </p:nvSpPr>
        <p:spPr>
          <a:xfrm>
            <a:off x="2743200" y="3733800"/>
            <a:ext cx="237566" cy="2308324"/>
          </a:xfrm>
          <a:prstGeom prst="rect">
            <a:avLst/>
          </a:prstGeom>
          <a:solidFill>
            <a:schemeClr val="bg2"/>
          </a:solidFill>
        </p:spPr>
        <p:txBody>
          <a:bodyPr wrap="none" rtlCol="0">
            <a:spAutoFit/>
          </a:bodyPr>
          <a:lstStyle/>
          <a:p>
            <a:endParaRPr lang="en-US" dirty="0" smtClean="0"/>
          </a:p>
          <a:p>
            <a:endParaRPr lang="en-US" dirty="0"/>
          </a:p>
          <a:p>
            <a:endParaRPr lang="en-US" dirty="0" smtClean="0"/>
          </a:p>
          <a:p>
            <a:endParaRPr lang="en-US" dirty="0"/>
          </a:p>
          <a:p>
            <a:endParaRPr lang="en-US" dirty="0" smtClean="0"/>
          </a:p>
          <a:p>
            <a:endParaRPr lang="en-US" dirty="0"/>
          </a:p>
          <a:p>
            <a:r>
              <a:rPr lang="en-US" dirty="0" smtClean="0"/>
              <a:t> </a:t>
            </a:r>
          </a:p>
          <a:p>
            <a:r>
              <a:rPr lang="en-US" dirty="0" smtClean="0"/>
              <a:t> </a:t>
            </a:r>
            <a:endParaRPr lang="en-US" dirty="0"/>
          </a:p>
        </p:txBody>
      </p:sp>
      <p:sp>
        <p:nvSpPr>
          <p:cNvPr id="7" name="TextBox 6"/>
          <p:cNvSpPr txBox="1"/>
          <p:nvPr/>
        </p:nvSpPr>
        <p:spPr>
          <a:xfrm>
            <a:off x="381000" y="3657600"/>
            <a:ext cx="242374" cy="2585323"/>
          </a:xfrm>
          <a:prstGeom prst="rect">
            <a:avLst/>
          </a:prstGeom>
          <a:solidFill>
            <a:schemeClr val="bg2"/>
          </a:solidFill>
        </p:spPr>
        <p:txBody>
          <a:bodyPr wrap="none" rtlCol="0">
            <a:spAutoFit/>
          </a:bodyPr>
          <a:lstStyle/>
          <a:p>
            <a:endParaRPr lang="en-US" dirty="0" smtClean="0">
              <a:latin typeface="Times New Roman" pitchFamily="18" charset="0"/>
              <a:cs typeface="Times New Roman" pitchFamily="18" charset="0"/>
            </a:endParaRPr>
          </a:p>
          <a:p>
            <a:r>
              <a:rPr lang="en-US" dirty="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extBox 7"/>
          <p:cNvSpPr txBox="1"/>
          <p:nvPr/>
        </p:nvSpPr>
        <p:spPr>
          <a:xfrm>
            <a:off x="2438400" y="3733800"/>
            <a:ext cx="290464" cy="2308324"/>
          </a:xfrm>
          <a:prstGeom prst="rect">
            <a:avLst/>
          </a:prstGeom>
          <a:solidFill>
            <a:schemeClr val="bg2"/>
          </a:solidFill>
        </p:spPr>
        <p:txBody>
          <a:bodyPr wrap="none" rtlCol="0">
            <a:spAutoFit/>
          </a:bodyPr>
          <a:lstStyle/>
          <a:p>
            <a:endParaRPr lang="en-US" dirty="0" smtClean="0"/>
          </a:p>
          <a:p>
            <a:r>
              <a:rPr lang="en-US" dirty="0"/>
              <a:t> </a:t>
            </a:r>
            <a:r>
              <a:rPr lang="en-US" dirty="0" smtClean="0"/>
              <a:t> </a:t>
            </a:r>
          </a:p>
          <a:p>
            <a:endParaRPr lang="en-US" dirty="0"/>
          </a:p>
          <a:p>
            <a:endParaRPr lang="en-US" dirty="0" smtClean="0"/>
          </a:p>
          <a:p>
            <a:endParaRPr lang="en-US" dirty="0"/>
          </a:p>
          <a:p>
            <a:endParaRPr lang="en-US" dirty="0" smtClean="0"/>
          </a:p>
          <a:p>
            <a:endParaRPr lang="en-US" dirty="0"/>
          </a:p>
          <a:p>
            <a:endParaRPr lang="en-US" dirty="0"/>
          </a:p>
        </p:txBody>
      </p:sp>
      <p:sp>
        <p:nvSpPr>
          <p:cNvPr id="9" name="TextBox 8"/>
          <p:cNvSpPr txBox="1"/>
          <p:nvPr/>
        </p:nvSpPr>
        <p:spPr>
          <a:xfrm>
            <a:off x="2478108" y="3733800"/>
            <a:ext cx="4456092" cy="1323439"/>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“Connecticut’s Revolutionary</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Cavalry: Sheldon’s Horse”</a:t>
            </a: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y John T. Hayes</a:t>
            </a:r>
            <a:endParaRPr lang="en-US" sz="2400" dirty="0">
              <a:latin typeface="Times New Roman" pitchFamily="18" charset="0"/>
              <a:cs typeface="Times New Roman" pitchFamily="18" charset="0"/>
            </a:endParaRPr>
          </a:p>
        </p:txBody>
      </p:sp>
      <p:sp>
        <p:nvSpPr>
          <p:cNvPr id="2" name="Slide Number Placeholder 1"/>
          <p:cNvSpPr>
            <a:spLocks noGrp="1"/>
          </p:cNvSpPr>
          <p:nvPr>
            <p:ph type="sldNum" sz="quarter" idx="12"/>
          </p:nvPr>
        </p:nvSpPr>
        <p:spPr/>
        <p:txBody>
          <a:bodyPr/>
          <a:lstStyle/>
          <a:p>
            <a:fld id="{DCC7E039-3C89-4DC3-BA88-9DDE2334C5A3}" type="slidenum">
              <a:rPr lang="en-US" smtClean="0"/>
              <a:t>78</a:t>
            </a:fld>
            <a:endParaRPr lang="en-US" dirty="0"/>
          </a:p>
        </p:txBody>
      </p:sp>
    </p:spTree>
    <p:extLst>
      <p:ext uri="{BB962C8B-B14F-4D97-AF65-F5344CB8AC3E}">
        <p14:creationId xmlns:p14="http://schemas.microsoft.com/office/powerpoint/2010/main" val="381479914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1400" y="609600"/>
            <a:ext cx="4378122" cy="1815882"/>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 Substantial Yeomanry:</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Connecticut Light Horse</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1776-1783”</a:t>
            </a: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y John T. Hayes</a:t>
            </a:r>
            <a:endParaRPr lang="en-US" sz="2400" dirty="0">
              <a:latin typeface="Times New Roman" pitchFamily="18" charset="0"/>
              <a:cs typeface="Times New Roman"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094" y="3249847"/>
            <a:ext cx="3352800" cy="3003719"/>
          </a:xfrm>
          <a:prstGeom prst="rect">
            <a:avLst/>
          </a:prstGeom>
        </p:spPr>
      </p:pic>
      <p:sp>
        <p:nvSpPr>
          <p:cNvPr id="8" name="TextBox 7"/>
          <p:cNvSpPr txBox="1"/>
          <p:nvPr/>
        </p:nvSpPr>
        <p:spPr>
          <a:xfrm>
            <a:off x="228600" y="3124200"/>
            <a:ext cx="449162" cy="3139321"/>
          </a:xfrm>
          <a:prstGeom prst="rect">
            <a:avLst/>
          </a:prstGeom>
          <a:solidFill>
            <a:schemeClr val="bg2"/>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9" name="TextBox 8"/>
          <p:cNvSpPr txBox="1"/>
          <p:nvPr/>
        </p:nvSpPr>
        <p:spPr>
          <a:xfrm>
            <a:off x="3200400" y="3139698"/>
            <a:ext cx="449162" cy="3139321"/>
          </a:xfrm>
          <a:prstGeom prst="rect">
            <a:avLst/>
          </a:prstGeom>
          <a:solidFill>
            <a:schemeClr val="bg2"/>
          </a:solidFill>
        </p:spPr>
        <p:txBody>
          <a:bodyPr wrap="none" rtlCol="0">
            <a:spAutoFit/>
          </a:bodyPr>
          <a:lstStyle/>
          <a:p>
            <a:r>
              <a:rPr lang="en-US" dirty="0" smtClean="0"/>
              <a:t>     </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p:txBody>
      </p:sp>
      <p:sp>
        <p:nvSpPr>
          <p:cNvPr id="10" name="TextBox 9"/>
          <p:cNvSpPr txBox="1"/>
          <p:nvPr/>
        </p:nvSpPr>
        <p:spPr>
          <a:xfrm>
            <a:off x="3581400" y="3200400"/>
            <a:ext cx="4641014" cy="1692771"/>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“The United States Cavalry</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An Illustrated History”</a:t>
            </a:r>
          </a:p>
          <a:p>
            <a:r>
              <a:rPr lang="en-US" sz="2400" dirty="0" smtClean="0">
                <a:latin typeface="Times New Roman" pitchFamily="18" charset="0"/>
                <a:cs typeface="Times New Roman" pitchFamily="18" charset="0"/>
              </a:rPr>
              <a:t>by Gregory J.W. Urwin</a:t>
            </a:r>
          </a:p>
          <a:p>
            <a:r>
              <a:rPr lang="en-US" sz="2400" dirty="0" smtClean="0">
                <a:latin typeface="Times New Roman" pitchFamily="18" charset="0"/>
                <a:cs typeface="Times New Roman" pitchFamily="18" charset="0"/>
              </a:rPr>
              <a:t>Illustrated by Ernst Lisle Reedstrom</a:t>
            </a:r>
            <a:endParaRPr lang="en-US" sz="2400" dirty="0">
              <a:latin typeface="Times New Roman" pitchFamily="18" charset="0"/>
              <a:cs typeface="Times New Roman" pitchFamily="18"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762" y="381000"/>
            <a:ext cx="2522638" cy="2590800"/>
          </a:xfrm>
          <a:prstGeom prst="rect">
            <a:avLst/>
          </a:prstGeom>
        </p:spPr>
      </p:pic>
      <p:sp>
        <p:nvSpPr>
          <p:cNvPr id="3" name="Slide Number Placeholder 2"/>
          <p:cNvSpPr>
            <a:spLocks noGrp="1"/>
          </p:cNvSpPr>
          <p:nvPr>
            <p:ph type="sldNum" sz="quarter" idx="12"/>
          </p:nvPr>
        </p:nvSpPr>
        <p:spPr/>
        <p:txBody>
          <a:bodyPr/>
          <a:lstStyle/>
          <a:p>
            <a:fld id="{DCC7E039-3C89-4DC3-BA88-9DDE2334C5A3}" type="slidenum">
              <a:rPr lang="en-US" smtClean="0"/>
              <a:t>79</a:t>
            </a:fld>
            <a:endParaRPr lang="en-US" dirty="0"/>
          </a:p>
        </p:txBody>
      </p:sp>
    </p:spTree>
    <p:extLst>
      <p:ext uri="{BB962C8B-B14F-4D97-AF65-F5344CB8AC3E}">
        <p14:creationId xmlns:p14="http://schemas.microsoft.com/office/powerpoint/2010/main" val="15069816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0647" y="1934278"/>
            <a:ext cx="2839475" cy="2713922"/>
          </a:xfrm>
          <a:prstGeom prst="rect">
            <a:avLst/>
          </a:prstGeom>
        </p:spPr>
      </p:pic>
      <p:sp>
        <p:nvSpPr>
          <p:cNvPr id="2" name="Title 1"/>
          <p:cNvSpPr>
            <a:spLocks noGrp="1"/>
          </p:cNvSpPr>
          <p:nvPr>
            <p:ph type="title"/>
          </p:nvPr>
        </p:nvSpPr>
        <p:spPr/>
        <p:txBody>
          <a:bodyPr>
            <a:normAutofit/>
          </a:bodyPr>
          <a:lstStyle/>
          <a:p>
            <a:r>
              <a:rPr lang="en-US" sz="4800" dirty="0" smtClean="0">
                <a:solidFill>
                  <a:srgbClr val="FFC000"/>
                </a:solidFill>
                <a:effectLst>
                  <a:outerShdw blurRad="38100" dist="38100" dir="2700000" algn="tl">
                    <a:srgbClr val="000000">
                      <a:alpha val="43137"/>
                    </a:srgbClr>
                  </a:outerShdw>
                </a:effectLst>
                <a:latin typeface="Monotype Corsiva" pitchFamily="66" charset="0"/>
              </a:rPr>
              <a:t>Creation of the American Dragoons</a:t>
            </a:r>
            <a:endParaRPr lang="en-US" sz="4800"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6550" y="1524000"/>
            <a:ext cx="3231545" cy="3940909"/>
          </a:xfrm>
          <a:prstGeom prst="rect">
            <a:avLst/>
          </a:prstGeom>
        </p:spPr>
      </p:pic>
      <p:sp>
        <p:nvSpPr>
          <p:cNvPr id="7" name="TextBox 6"/>
          <p:cNvSpPr txBox="1"/>
          <p:nvPr/>
        </p:nvSpPr>
        <p:spPr>
          <a:xfrm>
            <a:off x="609600" y="4786501"/>
            <a:ext cx="1462260" cy="1477328"/>
          </a:xfrm>
          <a:prstGeom prst="rect">
            <a:avLst/>
          </a:prstGeom>
          <a:noFill/>
        </p:spPr>
        <p:txBody>
          <a:bodyPr wrap="none" rtlCol="0">
            <a:spAutoFit/>
          </a:bodyPr>
          <a:lstStyle/>
          <a:p>
            <a:r>
              <a:rPr lang="en-US" sz="3000" dirty="0" smtClean="0">
                <a:solidFill>
                  <a:srgbClr val="FFC000"/>
                </a:solidFill>
                <a:effectLst>
                  <a:outerShdw blurRad="38100" dist="38100" dir="2700000" algn="tl">
                    <a:srgbClr val="000000">
                      <a:alpha val="43137"/>
                    </a:srgbClr>
                  </a:outerShdw>
                </a:effectLst>
                <a:latin typeface="Monotype Corsiva" pitchFamily="66" charset="0"/>
              </a:rPr>
              <a:t>Governor</a:t>
            </a:r>
          </a:p>
          <a:p>
            <a:r>
              <a:rPr lang="en-US" sz="3000" dirty="0" smtClean="0">
                <a:solidFill>
                  <a:srgbClr val="FFC000"/>
                </a:solidFill>
                <a:effectLst>
                  <a:outerShdw blurRad="38100" dist="38100" dir="2700000" algn="tl">
                    <a:srgbClr val="000000">
                      <a:alpha val="43137"/>
                    </a:srgbClr>
                  </a:outerShdw>
                </a:effectLst>
                <a:latin typeface="Monotype Corsiva" pitchFamily="66" charset="0"/>
              </a:rPr>
              <a:t>Jonathan</a:t>
            </a:r>
          </a:p>
          <a:p>
            <a:r>
              <a:rPr lang="en-US" sz="3000" dirty="0" smtClean="0">
                <a:solidFill>
                  <a:srgbClr val="FFC000"/>
                </a:solidFill>
                <a:effectLst>
                  <a:outerShdw blurRad="38100" dist="38100" dir="2700000" algn="tl">
                    <a:srgbClr val="000000">
                      <a:alpha val="43137"/>
                    </a:srgbClr>
                  </a:outerShdw>
                </a:effectLst>
                <a:latin typeface="Monotype Corsiva" pitchFamily="66" charset="0"/>
              </a:rPr>
              <a:t>Trumbull</a:t>
            </a:r>
            <a:endParaRPr lang="en-US" sz="3000" dirty="0">
              <a:solidFill>
                <a:srgbClr val="FFC000"/>
              </a:solidFill>
              <a:effectLst>
                <a:outerShdw blurRad="38100" dist="38100" dir="2700000" algn="tl">
                  <a:srgbClr val="000000">
                    <a:alpha val="43137"/>
                  </a:srgbClr>
                </a:outerShdw>
              </a:effectLst>
              <a:latin typeface="Monotype Corsiva" pitchFamily="66" charset="0"/>
            </a:endParaRPr>
          </a:p>
        </p:txBody>
      </p:sp>
      <p:sp>
        <p:nvSpPr>
          <p:cNvPr id="8" name="TextBox 7"/>
          <p:cNvSpPr txBox="1"/>
          <p:nvPr/>
        </p:nvSpPr>
        <p:spPr>
          <a:xfrm>
            <a:off x="6382849" y="4626244"/>
            <a:ext cx="2151551" cy="1292662"/>
          </a:xfrm>
          <a:prstGeom prst="rect">
            <a:avLst/>
          </a:prstGeom>
          <a:noFill/>
        </p:spPr>
        <p:txBody>
          <a:bodyPr wrap="none" rtlCol="0">
            <a:spAutoFit/>
          </a:bodyPr>
          <a:lstStyle/>
          <a:p>
            <a:pPr algn="ctr"/>
            <a:r>
              <a:rPr lang="en-US" sz="3000" dirty="0" smtClean="0">
                <a:solidFill>
                  <a:srgbClr val="FFC000"/>
                </a:solidFill>
                <a:effectLst>
                  <a:outerShdw blurRad="38100" dist="38100" dir="2700000" algn="tl">
                    <a:srgbClr val="000000">
                      <a:alpha val="43137"/>
                    </a:srgbClr>
                  </a:outerShdw>
                </a:effectLst>
                <a:latin typeface="Monotype Corsiva" pitchFamily="66" charset="0"/>
              </a:rPr>
              <a:t>Colonel Elisha</a:t>
            </a:r>
          </a:p>
          <a:p>
            <a:pPr algn="ctr"/>
            <a:r>
              <a:rPr lang="en-US" sz="3000" dirty="0" smtClean="0">
                <a:solidFill>
                  <a:srgbClr val="FFC000"/>
                </a:solidFill>
                <a:effectLst>
                  <a:outerShdw blurRad="38100" dist="38100" dir="2700000" algn="tl">
                    <a:srgbClr val="000000">
                      <a:alpha val="43137"/>
                    </a:srgbClr>
                  </a:outerShdw>
                </a:effectLst>
                <a:latin typeface="Monotype Corsiva" pitchFamily="66" charset="0"/>
              </a:rPr>
              <a:t>Sheldon</a:t>
            </a:r>
          </a:p>
          <a:p>
            <a:pPr algn="ctr"/>
            <a:r>
              <a:rPr lang="en-US" dirty="0" smtClean="0">
                <a:solidFill>
                  <a:srgbClr val="FFC000"/>
                </a:solidFill>
                <a:effectLst>
                  <a:outerShdw blurRad="38100" dist="38100" dir="2700000" algn="tl">
                    <a:srgbClr val="000000">
                      <a:alpha val="43137"/>
                    </a:srgbClr>
                  </a:outerShdw>
                </a:effectLst>
                <a:latin typeface="Monotype Corsiva" pitchFamily="66" charset="0"/>
              </a:rPr>
              <a:t>No known image exists</a:t>
            </a:r>
            <a:endParaRPr lang="en-US" dirty="0">
              <a:solidFill>
                <a:srgbClr val="FFC000"/>
              </a:solidFill>
              <a:effectLst>
                <a:outerShdw blurRad="38100" dist="38100" dir="2700000" algn="tl">
                  <a:srgbClr val="000000">
                    <a:alpha val="43137"/>
                  </a:srgbClr>
                </a:outerShdw>
              </a:effectLst>
              <a:latin typeface="Monotype Corsiva" pitchFamily="66" charset="0"/>
            </a:endParaRPr>
          </a:p>
        </p:txBody>
      </p:sp>
      <p:sp>
        <p:nvSpPr>
          <p:cNvPr id="9" name="TextBox 8"/>
          <p:cNvSpPr txBox="1"/>
          <p:nvPr/>
        </p:nvSpPr>
        <p:spPr>
          <a:xfrm>
            <a:off x="2281850" y="5410200"/>
            <a:ext cx="4499950" cy="1138773"/>
          </a:xfrm>
          <a:prstGeom prst="rect">
            <a:avLst/>
          </a:prstGeom>
          <a:noFill/>
        </p:spPr>
        <p:txBody>
          <a:bodyPr wrap="none" rtlCol="0">
            <a:spAutoFit/>
          </a:bodyPr>
          <a:lstStyle/>
          <a:p>
            <a:pPr algn="ctr"/>
            <a:r>
              <a:rPr lang="en-US" sz="3400" dirty="0" smtClean="0">
                <a:solidFill>
                  <a:srgbClr val="FFC000"/>
                </a:solidFill>
                <a:effectLst>
                  <a:outerShdw blurRad="38100" dist="38100" dir="2700000" algn="tl">
                    <a:srgbClr val="000000">
                      <a:alpha val="43137"/>
                    </a:srgbClr>
                  </a:outerShdw>
                </a:effectLst>
                <a:latin typeface="Monotype Corsiva" pitchFamily="66" charset="0"/>
              </a:rPr>
              <a:t>His Excellency</a:t>
            </a:r>
          </a:p>
          <a:p>
            <a:pPr algn="ctr"/>
            <a:r>
              <a:rPr lang="en-US" sz="3400" dirty="0" smtClean="0">
                <a:solidFill>
                  <a:srgbClr val="FFC000"/>
                </a:solidFill>
                <a:effectLst>
                  <a:outerShdw blurRad="38100" dist="38100" dir="2700000" algn="tl">
                    <a:srgbClr val="000000">
                      <a:alpha val="43137"/>
                    </a:srgbClr>
                  </a:outerShdw>
                </a:effectLst>
                <a:latin typeface="Monotype Corsiva" pitchFamily="66" charset="0"/>
              </a:rPr>
              <a:t>General George Washington</a:t>
            </a:r>
            <a:endParaRPr lang="en-US" sz="3400"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t="10116"/>
          <a:stretch/>
        </p:blipFill>
        <p:spPr>
          <a:xfrm>
            <a:off x="473946" y="1907157"/>
            <a:ext cx="2427143" cy="2713921"/>
          </a:xfrm>
          <a:prstGeom prst="rect">
            <a:avLst/>
          </a:prstGeom>
        </p:spPr>
      </p:pic>
      <p:sp>
        <p:nvSpPr>
          <p:cNvPr id="3" name="Slide Number Placeholder 2"/>
          <p:cNvSpPr>
            <a:spLocks noGrp="1"/>
          </p:cNvSpPr>
          <p:nvPr>
            <p:ph type="sldNum" sz="quarter" idx="12"/>
          </p:nvPr>
        </p:nvSpPr>
        <p:spPr/>
        <p:txBody>
          <a:bodyPr/>
          <a:lstStyle/>
          <a:p>
            <a:fld id="{DCC7E039-3C89-4DC3-BA88-9DDE2334C5A3}" type="slidenum">
              <a:rPr lang="en-US" smtClean="0"/>
              <a:t>8</a:t>
            </a:fld>
            <a:endParaRPr lang="en-US" dirty="0"/>
          </a:p>
        </p:txBody>
      </p:sp>
    </p:spTree>
    <p:extLst>
      <p:ext uri="{BB962C8B-B14F-4D97-AF65-F5344CB8AC3E}">
        <p14:creationId xmlns:p14="http://schemas.microsoft.com/office/powerpoint/2010/main" val="831191999"/>
      </p:ext>
    </p:extLst>
  </p:cSld>
  <p:clrMapOvr>
    <a:masterClrMapping/>
  </p:clrMapOvr>
  <mc:AlternateContent xmlns:mc="http://schemas.openxmlformats.org/markup-compatibility/2006" xmlns:p14="http://schemas.microsoft.com/office/powerpoint/2010/main">
    <mc:Choice Requires="p14">
      <p:transition spd="slow" p14:dur="4000">
        <p:sndAc>
          <p:stSnd>
            <p:snd r:embed="rId3" name="drumroll.wav"/>
          </p:stSnd>
        </p:sndAc>
      </p:transition>
    </mc:Choice>
    <mc:Fallback xmlns="">
      <p:transition spd="slow">
        <p:sndAc>
          <p:stSnd>
            <p:snd r:embed="rId7" name="drumroll.wav"/>
          </p:stSnd>
        </p:sndAc>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257300"/>
            <a:ext cx="2819400" cy="4229100"/>
          </a:xfrm>
          <a:prstGeom prst="rect">
            <a:avLst/>
          </a:prstGeom>
        </p:spPr>
      </p:pic>
      <p:sp>
        <p:nvSpPr>
          <p:cNvPr id="4" name="TextBox 3"/>
          <p:cNvSpPr txBox="1"/>
          <p:nvPr/>
        </p:nvSpPr>
        <p:spPr>
          <a:xfrm>
            <a:off x="3733800" y="2410361"/>
            <a:ext cx="3327065" cy="1323439"/>
          </a:xfrm>
          <a:prstGeom prst="rect">
            <a:avLst/>
          </a:prstGeom>
          <a:noFill/>
        </p:spPr>
        <p:txBody>
          <a:bodyPr wrap="none" rtlCol="0">
            <a:spAutoFit/>
          </a:bodyPr>
          <a:lstStyle/>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“Memoir of Col.</a:t>
            </a:r>
          </a:p>
          <a:p>
            <a:r>
              <a:rPr lang="en-US" sz="2800"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Benjamin Tallmadge”</a:t>
            </a:r>
          </a:p>
          <a:p>
            <a:r>
              <a:rPr lang="en-US" sz="2400" dirty="0">
                <a:latin typeface="Times New Roman" pitchFamily="18" charset="0"/>
                <a:cs typeface="Times New Roman" pitchFamily="18" charset="0"/>
              </a:rPr>
              <a:t>b</a:t>
            </a:r>
            <a:r>
              <a:rPr lang="en-US" sz="2400" dirty="0" smtClean="0">
                <a:latin typeface="Times New Roman" pitchFamily="18" charset="0"/>
                <a:cs typeface="Times New Roman" pitchFamily="18" charset="0"/>
              </a:rPr>
              <a:t>y Benjamin Tallmadge</a:t>
            </a:r>
          </a:p>
        </p:txBody>
      </p:sp>
      <p:sp>
        <p:nvSpPr>
          <p:cNvPr id="2" name="Slide Number Placeholder 1"/>
          <p:cNvSpPr>
            <a:spLocks noGrp="1"/>
          </p:cNvSpPr>
          <p:nvPr>
            <p:ph type="sldNum" sz="quarter" idx="12"/>
          </p:nvPr>
        </p:nvSpPr>
        <p:spPr/>
        <p:txBody>
          <a:bodyPr/>
          <a:lstStyle/>
          <a:p>
            <a:fld id="{DCC7E039-3C89-4DC3-BA88-9DDE2334C5A3}" type="slidenum">
              <a:rPr lang="en-US" smtClean="0"/>
              <a:t>80</a:t>
            </a:fld>
            <a:endParaRPr lang="en-US" dirty="0"/>
          </a:p>
        </p:txBody>
      </p:sp>
    </p:spTree>
    <p:extLst>
      <p:ext uri="{BB962C8B-B14F-4D97-AF65-F5344CB8AC3E}">
        <p14:creationId xmlns:p14="http://schemas.microsoft.com/office/powerpoint/2010/main" val="390597311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90600"/>
            <a:ext cx="4961106" cy="3886200"/>
          </a:xfrm>
          <a:prstGeom prst="rect">
            <a:avLst/>
          </a:prstGeom>
        </p:spPr>
      </p:pic>
      <p:sp>
        <p:nvSpPr>
          <p:cNvPr id="3" name="TextBox 2"/>
          <p:cNvSpPr txBox="1"/>
          <p:nvPr/>
        </p:nvSpPr>
        <p:spPr>
          <a:xfrm>
            <a:off x="5340526" y="533400"/>
            <a:ext cx="3558988" cy="1877437"/>
          </a:xfrm>
          <a:prstGeom prst="rect">
            <a:avLst/>
          </a:prstGeom>
          <a:noFill/>
        </p:spPr>
        <p:txBody>
          <a:bodyPr wrap="none" rtlCol="0">
            <a:spAutoFit/>
          </a:bodyPr>
          <a:lstStyle/>
          <a:p>
            <a:pPr algn="ctr"/>
            <a:r>
              <a:rPr lang="en-US" sz="32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“The Scarlet Coat”</a:t>
            </a:r>
          </a:p>
          <a:p>
            <a:pPr algn="ctr"/>
            <a:r>
              <a:rPr lang="en-US" sz="2800" dirty="0" smtClean="0">
                <a:latin typeface="Times New Roman" pitchFamily="18" charset="0"/>
                <a:cs typeface="Times New Roman" pitchFamily="18" charset="0"/>
              </a:rPr>
              <a:t>MGM Studios – 1955</a:t>
            </a:r>
          </a:p>
          <a:p>
            <a:pPr algn="ctr"/>
            <a:r>
              <a:rPr lang="en-US" sz="2800" dirty="0">
                <a:latin typeface="Times New Roman" pitchFamily="18" charset="0"/>
                <a:cs typeface="Times New Roman" pitchFamily="18" charset="0"/>
              </a:rPr>
              <a:t>w</a:t>
            </a:r>
            <a:r>
              <a:rPr lang="en-US" sz="2800" dirty="0" smtClean="0">
                <a:latin typeface="Times New Roman" pitchFamily="18" charset="0"/>
                <a:cs typeface="Times New Roman" pitchFamily="18" charset="0"/>
              </a:rPr>
              <a:t>as based upon the</a:t>
            </a:r>
          </a:p>
          <a:p>
            <a:pPr algn="ctr"/>
            <a:r>
              <a:rPr lang="en-US" sz="2800" dirty="0" smtClean="0">
                <a:latin typeface="Times New Roman" pitchFamily="18" charset="0"/>
                <a:cs typeface="Times New Roman" pitchFamily="18" charset="0"/>
              </a:rPr>
              <a:t>Arnold/Andre Affair.</a:t>
            </a:r>
          </a:p>
        </p:txBody>
      </p:sp>
      <p:sp>
        <p:nvSpPr>
          <p:cNvPr id="4" name="TextBox 3"/>
          <p:cNvSpPr txBox="1"/>
          <p:nvPr/>
        </p:nvSpPr>
        <p:spPr>
          <a:xfrm>
            <a:off x="5471084" y="2301657"/>
            <a:ext cx="3371436" cy="3108543"/>
          </a:xfrm>
          <a:prstGeom prst="rect">
            <a:avLst/>
          </a:prstGeom>
          <a:noFill/>
        </p:spPr>
        <p:txBody>
          <a:bodyPr wrap="none" rtlCol="0">
            <a:spAutoFit/>
          </a:bodyPr>
          <a:lstStyle/>
          <a:p>
            <a:r>
              <a:rPr lang="en-US" sz="2800" dirty="0" smtClean="0">
                <a:latin typeface="Times New Roman" pitchFamily="18" charset="0"/>
                <a:cs typeface="Times New Roman" pitchFamily="18" charset="0"/>
              </a:rPr>
              <a:t>Cornel Wilde portrays</a:t>
            </a:r>
          </a:p>
          <a:p>
            <a:r>
              <a:rPr lang="en-US" sz="2800" dirty="0" smtClean="0">
                <a:latin typeface="Times New Roman" pitchFamily="18" charset="0"/>
                <a:cs typeface="Times New Roman" pitchFamily="18" charset="0"/>
              </a:rPr>
              <a:t>Major John Bolton of</a:t>
            </a:r>
          </a:p>
          <a:p>
            <a:r>
              <a:rPr lang="en-US" sz="2800" dirty="0">
                <a:latin typeface="Times New Roman" pitchFamily="18" charset="0"/>
                <a:cs typeface="Times New Roman" pitchFamily="18" charset="0"/>
              </a:rPr>
              <a:t>t</a:t>
            </a:r>
            <a:r>
              <a:rPr lang="en-US" sz="2800" dirty="0" smtClean="0">
                <a:latin typeface="Times New Roman" pitchFamily="18" charset="0"/>
                <a:cs typeface="Times New Roman" pitchFamily="18" charset="0"/>
              </a:rPr>
              <a:t>he Connecticut Light </a:t>
            </a:r>
          </a:p>
          <a:p>
            <a:r>
              <a:rPr lang="en-US" sz="2800" dirty="0" smtClean="0">
                <a:latin typeface="Times New Roman" pitchFamily="18" charset="0"/>
                <a:cs typeface="Times New Roman" pitchFamily="18" charset="0"/>
              </a:rPr>
              <a:t>Horse. </a:t>
            </a:r>
            <a:r>
              <a:rPr lang="en-US" sz="2800" i="1" u="sng" dirty="0" smtClean="0">
                <a:latin typeface="Times New Roman" pitchFamily="18" charset="0"/>
                <a:cs typeface="Times New Roman" pitchFamily="18" charset="0"/>
              </a:rPr>
              <a:t>John Bolton </a:t>
            </a:r>
          </a:p>
          <a:p>
            <a:r>
              <a:rPr lang="en-US" sz="2800" dirty="0">
                <a:latin typeface="Times New Roman" pitchFamily="18" charset="0"/>
                <a:cs typeface="Times New Roman" pitchFamily="18" charset="0"/>
              </a:rPr>
              <a:t>w</a:t>
            </a:r>
            <a:r>
              <a:rPr lang="en-US" sz="2800" dirty="0" smtClean="0">
                <a:latin typeface="Times New Roman" pitchFamily="18" charset="0"/>
                <a:cs typeface="Times New Roman" pitchFamily="18" charset="0"/>
              </a:rPr>
              <a:t>as Tallmadge’s code</a:t>
            </a:r>
          </a:p>
          <a:p>
            <a:r>
              <a:rPr lang="en-US" sz="2800" dirty="0">
                <a:latin typeface="Times New Roman" pitchFamily="18" charset="0"/>
                <a:cs typeface="Times New Roman" pitchFamily="18" charset="0"/>
              </a:rPr>
              <a:t>n</a:t>
            </a:r>
            <a:r>
              <a:rPr lang="en-US" sz="2800" dirty="0" smtClean="0">
                <a:latin typeface="Times New Roman" pitchFamily="18" charset="0"/>
                <a:cs typeface="Times New Roman" pitchFamily="18" charset="0"/>
              </a:rPr>
              <a:t>ame within the </a:t>
            </a:r>
          </a:p>
          <a:p>
            <a:r>
              <a:rPr lang="en-US" sz="2800" dirty="0" smtClean="0">
                <a:latin typeface="Times New Roman" pitchFamily="18" charset="0"/>
                <a:cs typeface="Times New Roman" pitchFamily="18" charset="0"/>
              </a:rPr>
              <a:t>“Culper” Spy ring.</a:t>
            </a:r>
            <a:endParaRPr lang="en-US" sz="2800" dirty="0">
              <a:latin typeface="Times New Roman" pitchFamily="18" charset="0"/>
              <a:cs typeface="Times New Roman" pitchFamily="18" charset="0"/>
            </a:endParaRPr>
          </a:p>
        </p:txBody>
      </p:sp>
      <p:sp>
        <p:nvSpPr>
          <p:cNvPr id="5" name="Slide Number Placeholder 4"/>
          <p:cNvSpPr>
            <a:spLocks noGrp="1"/>
          </p:cNvSpPr>
          <p:nvPr>
            <p:ph type="sldNum" sz="quarter" idx="12"/>
          </p:nvPr>
        </p:nvSpPr>
        <p:spPr/>
        <p:txBody>
          <a:bodyPr/>
          <a:lstStyle/>
          <a:p>
            <a:fld id="{DCC7E039-3C89-4DC3-BA88-9DDE2334C5A3}" type="slidenum">
              <a:rPr lang="en-US" smtClean="0"/>
              <a:t>81</a:t>
            </a:fld>
            <a:endParaRPr lang="en-US" dirty="0"/>
          </a:p>
        </p:txBody>
      </p:sp>
    </p:spTree>
    <p:extLst>
      <p:ext uri="{BB962C8B-B14F-4D97-AF65-F5344CB8AC3E}">
        <p14:creationId xmlns:p14="http://schemas.microsoft.com/office/powerpoint/2010/main" val="25331952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C000"/>
                </a:solidFill>
                <a:effectLst>
                  <a:outerShdw blurRad="38100" dist="38100" dir="2700000" algn="tl">
                    <a:srgbClr val="000000">
                      <a:alpha val="43137"/>
                    </a:srgbClr>
                  </a:outerShdw>
                </a:effectLst>
                <a:latin typeface="Monotype Corsiva" pitchFamily="66" charset="0"/>
              </a:rPr>
              <a:t>For further information…</a:t>
            </a:r>
            <a:endParaRPr lang="en-US" dirty="0">
              <a:solidFill>
                <a:srgbClr val="FFC000"/>
              </a:solidFill>
              <a:effectLst>
                <a:outerShdw blurRad="38100" dist="38100" dir="2700000" algn="tl">
                  <a:srgbClr val="000000">
                    <a:alpha val="43137"/>
                  </a:srgbClr>
                </a:outerShdw>
              </a:effectLst>
              <a:latin typeface="Monotype Corsiva" pitchFamily="66"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2831" y="2575302"/>
            <a:ext cx="1759235" cy="202988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 y="1371600"/>
            <a:ext cx="8077201" cy="1192192"/>
          </a:xfrm>
          <a:prstGeom prst="rect">
            <a:avLst/>
          </a:prstGeom>
        </p:spPr>
      </p:pic>
      <p:sp>
        <p:nvSpPr>
          <p:cNvPr id="5" name="TextBox 4"/>
          <p:cNvSpPr txBox="1"/>
          <p:nvPr/>
        </p:nvSpPr>
        <p:spPr>
          <a:xfrm>
            <a:off x="228599" y="2606040"/>
            <a:ext cx="6644231" cy="1569660"/>
          </a:xfrm>
          <a:prstGeom prst="rect">
            <a:avLst/>
          </a:prstGeom>
          <a:noFill/>
        </p:spPr>
        <p:txBody>
          <a:bodyPr wrap="square" rtlCol="0">
            <a:spAutoFit/>
          </a:bodyPr>
          <a:lstStyle/>
          <a:p>
            <a:r>
              <a:rPr lang="en-US" sz="3200" dirty="0" smtClean="0">
                <a:latin typeface="Times New Roman" pitchFamily="18" charset="0"/>
                <a:cs typeface="Times New Roman" pitchFamily="18" charset="0"/>
              </a:rPr>
              <a:t>For general, schedule or booking</a:t>
            </a:r>
          </a:p>
          <a:p>
            <a:r>
              <a:rPr lang="en-US" sz="3200" dirty="0">
                <a:latin typeface="Times New Roman" pitchFamily="18" charset="0"/>
                <a:cs typeface="Times New Roman" pitchFamily="18" charset="0"/>
              </a:rPr>
              <a:t>i</a:t>
            </a:r>
            <a:r>
              <a:rPr lang="en-US" sz="3200" dirty="0" smtClean="0">
                <a:latin typeface="Times New Roman" pitchFamily="18" charset="0"/>
                <a:cs typeface="Times New Roman" pitchFamily="18" charset="0"/>
              </a:rPr>
              <a:t>nformation, </a:t>
            </a:r>
            <a:r>
              <a:rPr lang="en-US" sz="3200" i="1" u="sng" dirty="0" smtClean="0">
                <a:latin typeface="Times New Roman" pitchFamily="18" charset="0"/>
                <a:cs typeface="Times New Roman" pitchFamily="18" charset="0"/>
              </a:rPr>
              <a:t>or to make a donation</a:t>
            </a:r>
            <a:r>
              <a:rPr lang="en-US" sz="3200" dirty="0" smtClean="0">
                <a:latin typeface="Times New Roman" pitchFamily="18" charset="0"/>
                <a:cs typeface="Times New Roman" pitchFamily="18" charset="0"/>
              </a:rPr>
              <a:t>, visit our website at </a:t>
            </a:r>
            <a:r>
              <a:rPr lang="en-US" sz="3200" dirty="0" smtClean="0">
                <a:solidFill>
                  <a:srgbClr val="FFC000"/>
                </a:solidFill>
                <a:latin typeface="Times New Roman" pitchFamily="18" charset="0"/>
                <a:cs typeface="Times New Roman" pitchFamily="18" charset="0"/>
              </a:rPr>
              <a:t>www.dragoons.info </a:t>
            </a:r>
            <a:endParaRPr lang="en-US" sz="3200" dirty="0">
              <a:solidFill>
                <a:srgbClr val="FFC000"/>
              </a:solidFill>
              <a:latin typeface="Times New Roman" pitchFamily="18" charset="0"/>
              <a:cs typeface="Times New Roman" pitchFamily="18" charset="0"/>
            </a:endParaRPr>
          </a:p>
        </p:txBody>
      </p:sp>
      <p:sp>
        <p:nvSpPr>
          <p:cNvPr id="7" name="TextBox 6"/>
          <p:cNvSpPr txBox="1"/>
          <p:nvPr/>
        </p:nvSpPr>
        <p:spPr>
          <a:xfrm>
            <a:off x="3672840" y="4063365"/>
            <a:ext cx="1928733" cy="584775"/>
          </a:xfrm>
          <a:prstGeom prst="rect">
            <a:avLst/>
          </a:prstGeom>
          <a:noFill/>
        </p:spPr>
        <p:txBody>
          <a:bodyPr wrap="none" rtlCol="0">
            <a:spAutoFit/>
          </a:bodyPr>
          <a:lstStyle/>
          <a:p>
            <a:r>
              <a:rPr lang="en-US" sz="3200" dirty="0">
                <a:latin typeface="Times New Roman" pitchFamily="18" charset="0"/>
                <a:cs typeface="Times New Roman" pitchFamily="18" charset="0"/>
              </a:rPr>
              <a:t>o</a:t>
            </a:r>
            <a:r>
              <a:rPr lang="en-US" sz="3200" dirty="0" smtClean="0">
                <a:latin typeface="Times New Roman" pitchFamily="18" charset="0"/>
                <a:cs typeface="Times New Roman" pitchFamily="18" charset="0"/>
              </a:rPr>
              <a:t>r contact:</a:t>
            </a:r>
            <a:endParaRPr lang="en-US" sz="3200" dirty="0">
              <a:latin typeface="Times New Roman" pitchFamily="18" charset="0"/>
              <a:cs typeface="Times New Roman" pitchFamily="18" charset="0"/>
            </a:endParaRPr>
          </a:p>
        </p:txBody>
      </p:sp>
      <p:sp>
        <p:nvSpPr>
          <p:cNvPr id="8" name="TextBox 7"/>
          <p:cNvSpPr txBox="1"/>
          <p:nvPr/>
        </p:nvSpPr>
        <p:spPr>
          <a:xfrm>
            <a:off x="990600" y="4769584"/>
            <a:ext cx="3124200" cy="1631216"/>
          </a:xfrm>
          <a:prstGeom prst="rect">
            <a:avLst/>
          </a:prstGeom>
          <a:noFill/>
          <a:ln w="57150">
            <a:solidFill>
              <a:srgbClr val="FFFF00"/>
            </a:solidFill>
          </a:ln>
        </p:spPr>
        <p:txBody>
          <a:bodyPr wrap="square" rtlCol="0">
            <a:spAutoFit/>
          </a:bodyPr>
          <a:lstStyle/>
          <a:p>
            <a:pPr algn="ctr"/>
            <a:r>
              <a:rPr lang="en-US" sz="2000" dirty="0" smtClean="0">
                <a:latin typeface="Times New Roman" pitchFamily="18" charset="0"/>
                <a:cs typeface="Times New Roman" pitchFamily="18" charset="0"/>
              </a:rPr>
              <a:t>Capt. Sal Tarantino</a:t>
            </a:r>
          </a:p>
          <a:p>
            <a:pPr algn="ctr"/>
            <a:r>
              <a:rPr lang="en-US" sz="2000" dirty="0" smtClean="0">
                <a:latin typeface="Times New Roman" pitchFamily="18" charset="0"/>
                <a:cs typeface="Times New Roman" pitchFamily="18" charset="0"/>
              </a:rPr>
              <a:t>192 Prospect Hill Rd.</a:t>
            </a:r>
          </a:p>
          <a:p>
            <a:pPr algn="ctr"/>
            <a:r>
              <a:rPr lang="en-US" sz="2000" dirty="0" smtClean="0">
                <a:latin typeface="Times New Roman" pitchFamily="18" charset="0"/>
                <a:cs typeface="Times New Roman" pitchFamily="18" charset="0"/>
              </a:rPr>
              <a:t>Colchester, CT 06415-1620</a:t>
            </a:r>
          </a:p>
          <a:p>
            <a:pPr algn="ctr"/>
            <a:r>
              <a:rPr lang="en-US" sz="2000" dirty="0" smtClean="0">
                <a:latin typeface="Times New Roman" pitchFamily="18" charset="0"/>
                <a:cs typeface="Times New Roman" pitchFamily="18" charset="0"/>
              </a:rPr>
              <a:t>(860) 537-1761</a:t>
            </a:r>
          </a:p>
          <a:p>
            <a:pPr algn="ctr"/>
            <a:r>
              <a:rPr lang="en-US" sz="2000" dirty="0" smtClean="0">
                <a:latin typeface="Times New Roman" pitchFamily="18" charset="0"/>
                <a:cs typeface="Times New Roman" pitchFamily="18" charset="0"/>
              </a:rPr>
              <a:t>sh2ldhq@erols.com</a:t>
            </a:r>
            <a:endParaRPr lang="en-US" sz="2000" dirty="0">
              <a:latin typeface="Times New Roman" pitchFamily="18" charset="0"/>
              <a:cs typeface="Times New Roman" pitchFamily="18" charset="0"/>
            </a:endParaRPr>
          </a:p>
        </p:txBody>
      </p:sp>
      <p:sp>
        <p:nvSpPr>
          <p:cNvPr id="10" name="TextBox 9"/>
          <p:cNvSpPr txBox="1"/>
          <p:nvPr/>
        </p:nvSpPr>
        <p:spPr>
          <a:xfrm>
            <a:off x="5181600" y="4769584"/>
            <a:ext cx="3060454" cy="1631216"/>
          </a:xfrm>
          <a:prstGeom prst="rect">
            <a:avLst/>
          </a:prstGeom>
          <a:noFill/>
          <a:ln w="57150">
            <a:solidFill>
              <a:srgbClr val="FFFF00"/>
            </a:solidFill>
          </a:ln>
        </p:spPr>
        <p:txBody>
          <a:bodyPr wrap="none" rtlCol="0">
            <a:spAutoFit/>
          </a:bodyPr>
          <a:lstStyle/>
          <a:p>
            <a:pPr algn="ctr"/>
            <a:r>
              <a:rPr lang="en-US" sz="2000" dirty="0" smtClean="0">
                <a:latin typeface="Times New Roman" pitchFamily="18" charset="0"/>
                <a:cs typeface="Times New Roman" pitchFamily="18" charset="0"/>
              </a:rPr>
              <a:t>Lt. Eric Chandler</a:t>
            </a:r>
          </a:p>
          <a:p>
            <a:pPr algn="ctr"/>
            <a:r>
              <a:rPr lang="en-US" sz="2000" dirty="0" smtClean="0">
                <a:latin typeface="Times New Roman" pitchFamily="18" charset="0"/>
                <a:cs typeface="Times New Roman" pitchFamily="18" charset="0"/>
              </a:rPr>
              <a:t>101 Ledgebrook Drive</a:t>
            </a:r>
          </a:p>
          <a:p>
            <a:pPr algn="ctr"/>
            <a:r>
              <a:rPr lang="en-US" sz="2000" dirty="0" smtClean="0">
                <a:latin typeface="Times New Roman" pitchFamily="18" charset="0"/>
                <a:cs typeface="Times New Roman" pitchFamily="18" charset="0"/>
              </a:rPr>
              <a:t>Norwalk, CT 06854-1069</a:t>
            </a:r>
          </a:p>
          <a:p>
            <a:pPr algn="ctr"/>
            <a:r>
              <a:rPr lang="en-US" sz="2000" dirty="0" smtClean="0">
                <a:latin typeface="Times New Roman" pitchFamily="18" charset="0"/>
                <a:cs typeface="Times New Roman" pitchFamily="18" charset="0"/>
              </a:rPr>
              <a:t>(203) 838-7764</a:t>
            </a:r>
          </a:p>
          <a:p>
            <a:pPr algn="ctr"/>
            <a:r>
              <a:rPr lang="en-US" sz="2000" dirty="0" smtClean="0">
                <a:latin typeface="Times New Roman" pitchFamily="18" charset="0"/>
                <a:cs typeface="Times New Roman" pitchFamily="18" charset="0"/>
              </a:rPr>
              <a:t>echandler1073@yahoo.com</a:t>
            </a:r>
            <a:endParaRPr lang="en-US" sz="2000" dirty="0">
              <a:latin typeface="Times New Roman" pitchFamily="18" charset="0"/>
              <a:cs typeface="Times New Roman" pitchFamily="18" charset="0"/>
            </a:endParaRPr>
          </a:p>
        </p:txBody>
      </p:sp>
      <p:sp>
        <p:nvSpPr>
          <p:cNvPr id="6" name="Slide Number Placeholder 5"/>
          <p:cNvSpPr>
            <a:spLocks noGrp="1"/>
          </p:cNvSpPr>
          <p:nvPr>
            <p:ph type="sldNum" sz="quarter" idx="12"/>
          </p:nvPr>
        </p:nvSpPr>
        <p:spPr/>
        <p:txBody>
          <a:bodyPr/>
          <a:lstStyle/>
          <a:p>
            <a:fld id="{DCC7E039-3C89-4DC3-BA88-9DDE2334C5A3}" type="slidenum">
              <a:rPr lang="en-US" smtClean="0"/>
              <a:t>82</a:t>
            </a:fld>
            <a:endParaRPr lang="en-US" dirty="0"/>
          </a:p>
        </p:txBody>
      </p:sp>
    </p:spTree>
    <p:extLst>
      <p:ext uri="{BB962C8B-B14F-4D97-AF65-F5344CB8AC3E}">
        <p14:creationId xmlns:p14="http://schemas.microsoft.com/office/powerpoint/2010/main" val="275682915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676400"/>
            <a:ext cx="7106433" cy="1938992"/>
          </a:xfrm>
          <a:prstGeom prst="rect">
            <a:avLst/>
          </a:prstGeom>
          <a:noFill/>
        </p:spPr>
        <p:txBody>
          <a:bodyPr wrap="none" rtlCol="0">
            <a:spAutoFit/>
          </a:bodyPr>
          <a:lstStyle/>
          <a:p>
            <a:r>
              <a:rPr lang="en-US" sz="12000" dirty="0" smtClean="0">
                <a:solidFill>
                  <a:srgbClr val="FFFF00"/>
                </a:solidFill>
                <a:effectLst>
                  <a:outerShdw blurRad="38100" dist="38100" dir="2700000" algn="tl">
                    <a:srgbClr val="000000">
                      <a:alpha val="43137"/>
                    </a:srgbClr>
                  </a:outerShdw>
                </a:effectLst>
                <a:latin typeface="Monotype Corsiva" pitchFamily="66" charset="0"/>
              </a:rPr>
              <a:t>~ The End </a:t>
            </a:r>
            <a:r>
              <a:rPr lang="en-US" sz="1000" dirty="0" smtClean="0">
                <a:solidFill>
                  <a:srgbClr val="FFFF00"/>
                </a:solidFill>
                <a:effectLst>
                  <a:outerShdw blurRad="38100" dist="38100" dir="2700000" algn="tl">
                    <a:srgbClr val="000000">
                      <a:alpha val="43137"/>
                    </a:srgbClr>
                  </a:outerShdw>
                </a:effectLst>
                <a:latin typeface="Monotype Corsiva" pitchFamily="66" charset="0"/>
              </a:rPr>
              <a:t> </a:t>
            </a:r>
            <a:r>
              <a:rPr lang="en-US" sz="12000" dirty="0" smtClean="0">
                <a:solidFill>
                  <a:srgbClr val="FFFF00"/>
                </a:solidFill>
                <a:effectLst>
                  <a:outerShdw blurRad="38100" dist="38100" dir="2700000" algn="tl">
                    <a:srgbClr val="000000">
                      <a:alpha val="43137"/>
                    </a:srgbClr>
                  </a:outerShdw>
                </a:effectLst>
                <a:latin typeface="Monotype Corsiva" pitchFamily="66" charset="0"/>
              </a:rPr>
              <a:t>~</a:t>
            </a:r>
            <a:endParaRPr lang="en-US" sz="120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3" name="TextBox 2"/>
          <p:cNvSpPr txBox="1"/>
          <p:nvPr/>
        </p:nvSpPr>
        <p:spPr>
          <a:xfrm>
            <a:off x="3121995" y="5181600"/>
            <a:ext cx="2821605" cy="1015663"/>
          </a:xfrm>
          <a:prstGeom prst="rect">
            <a:avLst/>
          </a:prstGeom>
          <a:noFill/>
          <a:ln w="76200" cmpd="tri">
            <a:solidFill>
              <a:srgbClr val="FFFF00"/>
            </a:solidFill>
          </a:ln>
        </p:spPr>
        <p:txBody>
          <a:bodyPr wrap="none" rtlCol="0">
            <a:spAutoFit/>
          </a:bodyPr>
          <a:lstStyle/>
          <a:p>
            <a:pPr algn="ctr"/>
            <a:r>
              <a:rPr lang="en-US" sz="2000" dirty="0" smtClean="0">
                <a:solidFill>
                  <a:srgbClr val="FFFF00"/>
                </a:solidFill>
                <a:effectLst>
                  <a:outerShdw blurRad="38100" dist="38100" dir="2700000" algn="tl">
                    <a:srgbClr val="000000">
                      <a:alpha val="43137"/>
                    </a:srgbClr>
                  </a:outerShdw>
                </a:effectLst>
                <a:latin typeface="Monotype Corsiva" pitchFamily="66" charset="0"/>
              </a:rPr>
              <a:t>Created by Eric M. Chandler </a:t>
            </a:r>
          </a:p>
          <a:p>
            <a:pPr algn="ctr"/>
            <a:r>
              <a:rPr lang="en-US" sz="2000" dirty="0" smtClean="0">
                <a:solidFill>
                  <a:srgbClr val="FFFF00"/>
                </a:solidFill>
                <a:effectLst>
                  <a:outerShdw blurRad="38100" dist="38100" dir="2700000" algn="tl">
                    <a:srgbClr val="000000">
                      <a:alpha val="43137"/>
                    </a:srgbClr>
                  </a:outerShdw>
                </a:effectLst>
                <a:latin typeface="Monotype Corsiva" pitchFamily="66" charset="0"/>
              </a:rPr>
              <a:t>March, 2013</a:t>
            </a:r>
          </a:p>
          <a:p>
            <a:pPr algn="ctr"/>
            <a:r>
              <a:rPr lang="en-US" sz="2000" dirty="0" smtClean="0">
                <a:solidFill>
                  <a:srgbClr val="FFFF00"/>
                </a:solidFill>
                <a:effectLst>
                  <a:outerShdw blurRad="38100" dist="38100" dir="2700000" algn="tl">
                    <a:srgbClr val="000000">
                      <a:alpha val="43137"/>
                    </a:srgbClr>
                  </a:outerShdw>
                </a:effectLst>
                <a:latin typeface="Monotype Corsiva" pitchFamily="66" charset="0"/>
              </a:rPr>
              <a:t>A Dunnwerkin  Production</a:t>
            </a:r>
            <a:endParaRPr lang="en-US" sz="2000" dirty="0">
              <a:solidFill>
                <a:srgbClr val="FFFF00"/>
              </a:solidFill>
              <a:effectLst>
                <a:outerShdw blurRad="38100" dist="38100" dir="2700000" algn="tl">
                  <a:srgbClr val="000000">
                    <a:alpha val="43137"/>
                  </a:srgbClr>
                </a:outerShdw>
              </a:effectLst>
              <a:latin typeface="Monotype Corsiva" pitchFamily="66" charset="0"/>
            </a:endParaRPr>
          </a:p>
        </p:txBody>
      </p:sp>
      <p:sp>
        <p:nvSpPr>
          <p:cNvPr id="4" name="Slide Number Placeholder 3"/>
          <p:cNvSpPr>
            <a:spLocks noGrp="1"/>
          </p:cNvSpPr>
          <p:nvPr>
            <p:ph type="sldNum" sz="quarter" idx="12"/>
          </p:nvPr>
        </p:nvSpPr>
        <p:spPr/>
        <p:txBody>
          <a:bodyPr/>
          <a:lstStyle/>
          <a:p>
            <a:fld id="{DCC7E039-3C89-4DC3-BA88-9DDE2334C5A3}" type="slidenum">
              <a:rPr lang="en-US" smtClean="0"/>
              <a:t>83</a:t>
            </a:fld>
            <a:endParaRPr lang="en-US" dirty="0"/>
          </a:p>
        </p:txBody>
      </p:sp>
    </p:spTree>
    <p:extLst>
      <p:ext uri="{BB962C8B-B14F-4D97-AF65-F5344CB8AC3E}">
        <p14:creationId xmlns:p14="http://schemas.microsoft.com/office/powerpoint/2010/main" val="239103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500"/>
                                        <p:tgtEl>
                                          <p:spTgt spid="2"/>
                                        </p:tgtEl>
                                      </p:cBhvr>
                                    </p:animEffect>
                                  </p:childTnLst>
                                </p:cTn>
                              </p:par>
                            </p:childTnLst>
                          </p:cTn>
                        </p:par>
                        <p:par>
                          <p:cTn id="8" fill="hold">
                            <p:stCondLst>
                              <p:cond delay="2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600" y="381000"/>
            <a:ext cx="8686800" cy="83820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Governor Jonathan Trumbull  </a:t>
            </a:r>
            <a:r>
              <a:rPr lang="en-US" sz="3200" b="1" i="1" dirty="0" smtClean="0">
                <a:solidFill>
                  <a:srgbClr val="FFC000"/>
                </a:solidFill>
                <a:effectLst>
                  <a:outerShdw blurRad="38100" dist="38100" dir="2700000" algn="tl">
                    <a:srgbClr val="000000">
                      <a:alpha val="43137"/>
                    </a:srgbClr>
                  </a:outerShdw>
                </a:effectLst>
                <a:latin typeface="Monotype Corsiva" pitchFamily="66" charset="0"/>
                <a:cs typeface="Times New Roman" pitchFamily="18" charset="0"/>
              </a:rPr>
              <a:t>(1710 – 1785)</a:t>
            </a:r>
            <a:endParaRPr lang="en-US" sz="3200" b="1" i="1" dirty="0">
              <a:solidFill>
                <a:srgbClr val="FFC000"/>
              </a:solidFill>
              <a:effectLst>
                <a:outerShdw blurRad="38100" dist="38100" dir="2700000" algn="tl">
                  <a:srgbClr val="000000">
                    <a:alpha val="43137"/>
                  </a:srgbClr>
                </a:outerShdw>
              </a:effectLst>
              <a:latin typeface="Monotype Corsiva" pitchFamily="66" charset="0"/>
              <a:cs typeface="Times New Roman" pitchFamily="18" charset="0"/>
            </a:endParaRPr>
          </a:p>
        </p:txBody>
      </p:sp>
      <p:sp>
        <p:nvSpPr>
          <p:cNvPr id="5" name="Content Placeholder 2"/>
          <p:cNvSpPr txBox="1">
            <a:spLocks/>
          </p:cNvSpPr>
          <p:nvPr/>
        </p:nvSpPr>
        <p:spPr>
          <a:xfrm>
            <a:off x="3677764" y="5279866"/>
            <a:ext cx="1503836" cy="1349534"/>
          </a:xfrm>
          <a:prstGeom prst="rect">
            <a:avLst/>
          </a:prstGeom>
        </p:spPr>
        <p:txBody>
          <a:bodyP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n-US" sz="4000" b="1" dirty="0" smtClean="0">
              <a:latin typeface="Times New Roman" pitchFamily="18" charset="0"/>
              <a:cs typeface="Times New Roman" pitchFamily="18" charset="0"/>
            </a:endParaRPr>
          </a:p>
          <a:p>
            <a:pPr marL="0" indent="0">
              <a:buFont typeface="Arial" pitchFamily="34" charset="0"/>
              <a:buNone/>
            </a:pPr>
            <a:endParaRPr lang="en-US" sz="4000" b="1" dirty="0" smtClean="0">
              <a:latin typeface="Times New Roman" pitchFamily="18" charset="0"/>
              <a:cs typeface="Times New Roman" pitchFamily="18" charset="0"/>
            </a:endParaRPr>
          </a:p>
          <a:p>
            <a:pPr marL="0" indent="0">
              <a:buFont typeface="Arial" pitchFamily="34" charset="0"/>
              <a:buNone/>
            </a:pPr>
            <a:endParaRPr lang="en-US" sz="4000" b="1" dirty="0" smtClean="0">
              <a:latin typeface="Times New Roman" pitchFamily="18" charset="0"/>
              <a:cs typeface="Times New Roman" pitchFamily="18" charset="0"/>
            </a:endParaRPr>
          </a:p>
          <a:p>
            <a:pPr marL="0" indent="0">
              <a:buNone/>
            </a:pPr>
            <a:endParaRPr lang="en-US" sz="2800" dirty="0" smtClean="0"/>
          </a:p>
          <a:p>
            <a:pPr marL="0" indent="0">
              <a:buFont typeface="Arial" pitchFamily="34" charset="0"/>
              <a:buNone/>
            </a:pPr>
            <a:r>
              <a:rPr lang="en-US" sz="2800" dirty="0" smtClean="0"/>
              <a:t>    </a:t>
            </a:r>
            <a:endParaRPr lang="en-US" sz="28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447800"/>
            <a:ext cx="3592706" cy="4469327"/>
          </a:xfrm>
          <a:prstGeom prst="rect">
            <a:avLst/>
          </a:prstGeom>
        </p:spPr>
      </p:pic>
      <p:sp>
        <p:nvSpPr>
          <p:cNvPr id="7" name="TextBox 6"/>
          <p:cNvSpPr txBox="1"/>
          <p:nvPr/>
        </p:nvSpPr>
        <p:spPr>
          <a:xfrm>
            <a:off x="3780045" y="1277288"/>
            <a:ext cx="5197192" cy="1323439"/>
          </a:xfrm>
          <a:prstGeom prst="rect">
            <a:avLst/>
          </a:prstGeom>
          <a:noFill/>
        </p:spPr>
        <p:txBody>
          <a:bodyPr wrap="none" rtlCol="0">
            <a:spAutoFit/>
          </a:bodyPr>
          <a:lstStyle/>
          <a:p>
            <a:pPr marL="457200" indent="-457200">
              <a:buFont typeface="Arial" pitchFamily="34" charset="0"/>
              <a:buChar char="•"/>
            </a:pPr>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Royal Governor</a:t>
            </a: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of the Crown </a:t>
            </a:r>
          </a:p>
          <a:p>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Colony of Connecticut. </a:t>
            </a:r>
          </a:p>
          <a:p>
            <a:r>
              <a:rPr lang="en-US" sz="20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0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(1769 -1776)</a:t>
            </a:r>
            <a:endParaRPr lang="en-US" sz="2400" dirty="0">
              <a:solidFill>
                <a:srgbClr val="FFFF00"/>
              </a:solidFill>
              <a:effectLst>
                <a:outerShdw blurRad="38100" dist="38100" dir="2700000" algn="tl">
                  <a:srgbClr val="000000">
                    <a:alpha val="43137"/>
                  </a:srgbClr>
                </a:outerShdw>
              </a:effectLst>
            </a:endParaRPr>
          </a:p>
        </p:txBody>
      </p:sp>
      <p:sp>
        <p:nvSpPr>
          <p:cNvPr id="8" name="TextBox 7"/>
          <p:cNvSpPr txBox="1"/>
          <p:nvPr/>
        </p:nvSpPr>
        <p:spPr>
          <a:xfrm>
            <a:off x="3810000" y="2600727"/>
            <a:ext cx="4648200" cy="954107"/>
          </a:xfrm>
          <a:prstGeom prst="rect">
            <a:avLst/>
          </a:prstGeom>
          <a:noFill/>
        </p:spPr>
        <p:txBody>
          <a:bodyPr wrap="square" rtlCol="0">
            <a:spAutoFit/>
          </a:bodyPr>
          <a:lstStyle/>
          <a:p>
            <a:pPr marL="457200" indent="-457200">
              <a:buFont typeface="Arial" pitchFamily="34" charset="0"/>
              <a:buChar char="•"/>
            </a:pPr>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State Governor</a:t>
            </a: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of Connecticut</a:t>
            </a:r>
            <a:r>
              <a:rPr lang="en-US" sz="24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(1776-1784) </a:t>
            </a:r>
            <a:endParaRPr lang="en-US" dirty="0">
              <a:solidFill>
                <a:srgbClr val="FFFF00"/>
              </a:solidFill>
              <a:effectLst>
                <a:outerShdw blurRad="38100" dist="38100" dir="2700000" algn="tl">
                  <a:srgbClr val="000000">
                    <a:alpha val="43137"/>
                  </a:srgbClr>
                </a:outerShdw>
              </a:effectLst>
            </a:endParaRPr>
          </a:p>
        </p:txBody>
      </p:sp>
      <p:sp>
        <p:nvSpPr>
          <p:cNvPr id="9" name="TextBox 8"/>
          <p:cNvSpPr txBox="1"/>
          <p:nvPr/>
        </p:nvSpPr>
        <p:spPr>
          <a:xfrm>
            <a:off x="3810000" y="3567752"/>
            <a:ext cx="5029200" cy="1815882"/>
          </a:xfrm>
          <a:prstGeom prst="rect">
            <a:avLst/>
          </a:prstGeom>
          <a:noFill/>
        </p:spPr>
        <p:txBody>
          <a:bodyPr wrap="square" rtlCol="0">
            <a:spAutoFit/>
          </a:bodyPr>
          <a:lstStyle/>
          <a:p>
            <a:pPr marL="457200" indent="-457200">
              <a:buFont typeface="Arial" pitchFamily="34" charset="0"/>
              <a:buChar char="•"/>
            </a:pPr>
            <a:r>
              <a:rPr lang="en-US" sz="2800" b="1" i="1" u="sng"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Only</a:t>
            </a: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Royal Governor </a:t>
            </a: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to side with the rebellion and only colonial governor to remain in office throughout the war</a:t>
            </a:r>
            <a:r>
              <a:rPr lang="en-US" sz="2800" b="1"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2800" dirty="0">
              <a:effectLst>
                <a:outerShdw blurRad="38100" dist="38100" dir="2700000" algn="tl">
                  <a:srgbClr val="000000">
                    <a:alpha val="43137"/>
                  </a:srgbClr>
                </a:outerShdw>
              </a:effectLst>
            </a:endParaRPr>
          </a:p>
        </p:txBody>
      </p:sp>
      <p:sp>
        <p:nvSpPr>
          <p:cNvPr id="10" name="TextBox 9"/>
          <p:cNvSpPr txBox="1"/>
          <p:nvPr/>
        </p:nvSpPr>
        <p:spPr>
          <a:xfrm>
            <a:off x="3745106" y="5383634"/>
            <a:ext cx="5562600" cy="954107"/>
          </a:xfrm>
          <a:prstGeom prst="rect">
            <a:avLst/>
          </a:prstGeom>
          <a:noFill/>
        </p:spPr>
        <p:txBody>
          <a:bodyPr wrap="square" rtlCol="0">
            <a:spAutoFit/>
          </a:bodyPr>
          <a:lstStyle/>
          <a:p>
            <a:pPr marL="457200" indent="-457200">
              <a:buFont typeface="Arial" pitchFamily="34" charset="0"/>
              <a:buChar char="•"/>
            </a:pPr>
            <a:r>
              <a:rPr lang="en-US" sz="2800" b="1" i="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Had himself </a:t>
            </a: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served as a state dragoon </a:t>
            </a:r>
            <a:r>
              <a:rPr lang="en-US" sz="28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officer</a:t>
            </a:r>
            <a:r>
              <a:rPr lang="en-US" sz="2800" b="1"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in 1732.</a:t>
            </a:r>
            <a:endParaRPr lang="en-US" sz="280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31346523"/>
      </p:ext>
    </p:extLst>
  </p:cSld>
  <p:clrMapOvr>
    <a:masterClrMapping/>
  </p:clrMapOvr>
  <mc:AlternateContent xmlns:mc="http://schemas.openxmlformats.org/markup-compatibility/2006" xmlns:p14="http://schemas.microsoft.com/office/powerpoint/2010/main">
    <mc:Choice Requires="p14">
      <p:transition spd="slow" p14:dur="3000">
        <p:sndAc>
          <p:stSnd>
            <p:snd r:embed="rId3" name="drumroll.wav"/>
          </p:stSnd>
        </p:sndAc>
      </p:transition>
    </mc:Choice>
    <mc:Fallback xmlns="">
      <p:transition spd="slow">
        <p:sndAc>
          <p:stSnd>
            <p:snd r:embed="rId5" name="drumroll.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4814</TotalTime>
  <Words>4453</Words>
  <Application>Microsoft Office PowerPoint</Application>
  <PresentationFormat>On-screen Show (4:3)</PresentationFormat>
  <Paragraphs>1003</Paragraphs>
  <Slides>83</Slides>
  <Notes>83</Notes>
  <HiddenSlides>0</HiddenSlides>
  <MMClips>6</MMClips>
  <ScaleCrop>false</ScaleCrop>
  <HeadingPairs>
    <vt:vector size="4" baseType="variant">
      <vt:variant>
        <vt:lpstr>Theme</vt:lpstr>
      </vt:variant>
      <vt:variant>
        <vt:i4>1</vt:i4>
      </vt:variant>
      <vt:variant>
        <vt:lpstr>Slide Titles</vt:lpstr>
      </vt:variant>
      <vt:variant>
        <vt:i4>83</vt:i4>
      </vt:variant>
    </vt:vector>
  </HeadingPairs>
  <TitlesOfParts>
    <vt:vector size="84" baseType="lpstr">
      <vt:lpstr>Office Theme</vt:lpstr>
      <vt:lpstr>“Sheldon’s Horse” 2nd Regiment, Continental Light Dragoons</vt:lpstr>
      <vt:lpstr>PowerPoint Presentation</vt:lpstr>
      <vt:lpstr>PowerPoint Presentation</vt:lpstr>
      <vt:lpstr>Flags under which “Sheldon’s” served.</vt:lpstr>
      <vt:lpstr>Things in which the 2nd was 1st…</vt:lpstr>
      <vt:lpstr>PowerPoint Presentation</vt:lpstr>
      <vt:lpstr>PowerPoint Presentation</vt:lpstr>
      <vt:lpstr>Creation of the American Dragoons</vt:lpstr>
      <vt:lpstr>PowerPoint Presentation</vt:lpstr>
      <vt:lpstr>As governor, Trumbull was able to read the quill-writing on the wall; and so he…</vt:lpstr>
      <vt:lpstr>PowerPoint Presentation</vt:lpstr>
      <vt:lpstr>PowerPoint Presentation</vt:lpstr>
      <vt:lpstr>General George Washington  (1732-1799)</vt:lpstr>
      <vt:lpstr>Colonel Elisha Sheldon  (1741 – 1805)</vt:lpstr>
      <vt:lpstr>PowerPoint Presentation</vt:lpstr>
      <vt:lpstr>The European Connections</vt:lpstr>
      <vt:lpstr>PowerPoint Presentation</vt:lpstr>
      <vt:lpstr>At this point you might be wondering:</vt:lpstr>
      <vt:lpstr>PowerPoint Presentation</vt:lpstr>
      <vt:lpstr>PowerPoint Presentation</vt:lpstr>
      <vt:lpstr>PowerPoint Presentation</vt:lpstr>
      <vt:lpstr>PowerPoint Presentation</vt:lpstr>
      <vt:lpstr>The clothes make the man…</vt:lpstr>
      <vt:lpstr>Capt. Thomas Youngs Seymour models the  brass dragoon helmet for your edification…</vt:lpstr>
      <vt:lpstr>The tools of the dragoon…</vt:lpstr>
      <vt:lpstr>And  T E E T H !</vt:lpstr>
      <vt:lpstr>The firearms and how they function:</vt:lpstr>
      <vt:lpstr>PowerPoint Presentation</vt:lpstr>
      <vt:lpstr>Boy, when things go wrong!</vt:lpstr>
      <vt:lpstr>And then there are the swords!</vt:lpstr>
      <vt:lpstr>PowerPoint Presentation</vt:lpstr>
      <vt:lpstr>Once equipped the soldiers train to march and fight, first as dismounted troops…</vt:lpstr>
      <vt:lpstr>A mounted dragoon needs a horse, of course…</vt:lpstr>
      <vt:lpstr>PowerPoint Presentation</vt:lpstr>
      <vt:lpstr>And speaking of horses, did you know that a horse has a 6-foot blind spot directly to its front?</vt:lpstr>
      <vt:lpstr>Horse and rider train… </vt:lpstr>
      <vt:lpstr>Mounted and dismounted elements train together</vt:lpstr>
      <vt:lpstr>PowerPoint Presentation</vt:lpstr>
      <vt:lpstr>PowerPoint Presentation</vt:lpstr>
      <vt:lpstr>PowerPoint Presentation</vt:lpstr>
      <vt:lpstr>PowerPoint Presentation</vt:lpstr>
      <vt:lpstr>1779 – It was a very big year!</vt:lpstr>
      <vt:lpstr>PowerPoint Presentation</vt:lpstr>
      <vt:lpstr>PowerPoint Presentation</vt:lpstr>
      <vt:lpstr>PowerPoint Presentation</vt:lpstr>
      <vt:lpstr>PowerPoint Presentation</vt:lpstr>
      <vt:lpstr>S P I E S!</vt:lpstr>
      <vt:lpstr>PowerPoint Presentation</vt:lpstr>
      <vt:lpstr>PowerPoint Presentation</vt:lpstr>
      <vt:lpstr>PowerPoint Presentation</vt:lpstr>
      <vt:lpstr>PowerPoint Presentation</vt:lpstr>
      <vt:lpstr>TREASON! The Arnold – André Affair</vt:lpstr>
      <vt:lpstr>PowerPoint Presentation</vt:lpstr>
      <vt:lpstr>PowerPoint Presentation</vt:lpstr>
      <vt:lpstr>  The World Turned     Upside Down!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 Facts!</vt:lpstr>
      <vt:lpstr>PowerPoint Presentation</vt:lpstr>
      <vt:lpstr>“Sheldon’s Horse” today…</vt:lpstr>
      <vt:lpstr>Membership in today’s 2LD</vt:lpstr>
      <vt:lpstr>PowerPoint Presentation</vt:lpstr>
      <vt:lpstr>PowerPoint Presentation</vt:lpstr>
      <vt:lpstr>Some events we re-create…</vt:lpstr>
      <vt:lpstr>PowerPoint Presentation</vt:lpstr>
      <vt:lpstr>PowerPoint Presentation</vt:lpstr>
      <vt:lpstr>Suggested reading and viewing:</vt:lpstr>
      <vt:lpstr>PowerPoint Presentation</vt:lpstr>
      <vt:lpstr>PowerPoint Presentation</vt:lpstr>
      <vt:lpstr>PowerPoint Presentation</vt:lpstr>
      <vt:lpstr>PowerPoint Presentation</vt:lpstr>
      <vt:lpstr>For further information…</vt:lpstr>
      <vt:lpstr>PowerPoint Presentation</vt:lpstr>
    </vt:vector>
  </TitlesOfParts>
  <Company>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Sheldon’s Horse, 2nd Regiment, Continental Light Dragoons</dc:title>
  <dc:creator> </dc:creator>
  <cp:lastModifiedBy> </cp:lastModifiedBy>
  <cp:revision>406</cp:revision>
  <dcterms:created xsi:type="dcterms:W3CDTF">2013-02-13T22:38:12Z</dcterms:created>
  <dcterms:modified xsi:type="dcterms:W3CDTF">2013-06-24T20:33:50Z</dcterms:modified>
</cp:coreProperties>
</file>